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07" r:id="rId2"/>
    <p:sldId id="260" r:id="rId3"/>
    <p:sldId id="257" r:id="rId4"/>
    <p:sldId id="258" r:id="rId5"/>
    <p:sldId id="259" r:id="rId6"/>
    <p:sldId id="268" r:id="rId7"/>
    <p:sldId id="267" r:id="rId8"/>
    <p:sldId id="303" r:id="rId9"/>
    <p:sldId id="304" r:id="rId10"/>
    <p:sldId id="306" r:id="rId11"/>
    <p:sldId id="298" r:id="rId12"/>
    <p:sldId id="299" r:id="rId13"/>
    <p:sldId id="293" r:id="rId14"/>
    <p:sldId id="297" r:id="rId15"/>
    <p:sldId id="294" r:id="rId16"/>
    <p:sldId id="300" r:id="rId17"/>
    <p:sldId id="270" r:id="rId18"/>
    <p:sldId id="301" r:id="rId19"/>
    <p:sldId id="281" r:id="rId20"/>
    <p:sldId id="280" r:id="rId21"/>
    <p:sldId id="282" r:id="rId22"/>
    <p:sldId id="283" r:id="rId23"/>
    <p:sldId id="305" r:id="rId24"/>
    <p:sldId id="284" r:id="rId25"/>
    <p:sldId id="287" r:id="rId26"/>
    <p:sldId id="288" r:id="rId27"/>
    <p:sldId id="289" r:id="rId28"/>
    <p:sldId id="290" r:id="rId29"/>
    <p:sldId id="291" r:id="rId30"/>
    <p:sldId id="292" r:id="rId31"/>
    <p:sldId id="285" r:id="rId32"/>
    <p:sldId id="286" r:id="rId33"/>
    <p:sldId id="278" r:id="rId34"/>
    <p:sldId id="279" r:id="rId35"/>
    <p:sldId id="302" r:id="rId36"/>
    <p:sldId id="295" r:id="rId37"/>
    <p:sldId id="308" r:id="rId3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86" autoAdjust="0"/>
    <p:restoredTop sz="62435" autoAdjust="0"/>
  </p:normalViewPr>
  <p:slideViewPr>
    <p:cSldViewPr>
      <p:cViewPr varScale="1">
        <p:scale>
          <a:sx n="52" d="100"/>
          <a:sy n="52" d="100"/>
        </p:scale>
        <p:origin x="-226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633815D-6F09-4D2C-A3CD-ADB1B14F3E3B}" type="datetimeFigureOut">
              <a:rPr lang="en-US" smtClean="0"/>
              <a:t>9/25/2015</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3B683B1-6176-4C34-9916-6550D1DA0723}" type="slidenum">
              <a:rPr lang="en-US" smtClean="0"/>
              <a:t>‹#›</a:t>
            </a:fld>
            <a:endParaRPr lang="en-US"/>
          </a:p>
        </p:txBody>
      </p:sp>
    </p:spTree>
    <p:extLst>
      <p:ext uri="{BB962C8B-B14F-4D97-AF65-F5344CB8AC3E}">
        <p14:creationId xmlns:p14="http://schemas.microsoft.com/office/powerpoint/2010/main" val="3569225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1</a:t>
            </a:fld>
            <a:endParaRPr lang="en-US"/>
          </a:p>
        </p:txBody>
      </p:sp>
    </p:spTree>
    <p:extLst>
      <p:ext uri="{BB962C8B-B14F-4D97-AF65-F5344CB8AC3E}">
        <p14:creationId xmlns:p14="http://schemas.microsoft.com/office/powerpoint/2010/main" val="2425870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If God had not given us one man, one woman, for life marriage from the beginning, we would have had to invent it!  </a:t>
            </a:r>
            <a:endParaRPr lang="en-US" dirty="0"/>
          </a:p>
          <a:p>
            <a:pPr lvl="0"/>
            <a:r>
              <a:rPr lang="en-US" b="1" dirty="0"/>
              <a:t>If God didn’t give us one man, one woman, for life marriage, then man DID invent it… OVER AND OVER AND OVER AND OVER AGAIN! - </a:t>
            </a:r>
            <a:r>
              <a:rPr lang="en-US" dirty="0"/>
              <a:t>No society in human history has failed to restrict and regulate human sexual relationships, in order to acquire, encourage and maintain the advantages of marriage.</a:t>
            </a:r>
          </a:p>
          <a:p>
            <a:pPr lvl="0"/>
            <a:r>
              <a:rPr lang="en-US" b="1" dirty="0"/>
              <a:t>We  should not stop doing that now!</a:t>
            </a:r>
            <a:endParaRPr lang="en-US" dirty="0"/>
          </a:p>
          <a:p>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10</a:t>
            </a:fld>
            <a:endParaRPr lang="en-US"/>
          </a:p>
        </p:txBody>
      </p:sp>
    </p:spTree>
    <p:extLst>
      <p:ext uri="{BB962C8B-B14F-4D97-AF65-F5344CB8AC3E}">
        <p14:creationId xmlns:p14="http://schemas.microsoft.com/office/powerpoint/2010/main" val="1732064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God placed within us the desire for sexual satisfaction, and the desire to have children.  These desires are so powerful as to be very destructive if not directed in positive ways.  </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11</a:t>
            </a:fld>
            <a:endParaRPr lang="en-US"/>
          </a:p>
        </p:txBody>
      </p:sp>
    </p:spTree>
    <p:extLst>
      <p:ext uri="{BB962C8B-B14F-4D97-AF65-F5344CB8AC3E}">
        <p14:creationId xmlns:p14="http://schemas.microsoft.com/office/powerpoint/2010/main" val="1136227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baseline="0" dirty="0" smtClean="0"/>
              <a:t>But the same Creator who gave us these desires also gave us the institution of marriage to fulfill and regulate those desires.  At the same time that  marriage fulfills and regulates those desires, marriage directs those desires toward the positive good of the husband, the wife, the children and all of society.  What else can do that?</a:t>
            </a:r>
            <a:endParaRPr lang="en-US" dirty="0" smtClean="0"/>
          </a:p>
          <a:p>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12</a:t>
            </a:fld>
            <a:endParaRPr lang="en-US"/>
          </a:p>
        </p:txBody>
      </p:sp>
    </p:spTree>
    <p:extLst>
      <p:ext uri="{BB962C8B-B14F-4D97-AF65-F5344CB8AC3E}">
        <p14:creationId xmlns:p14="http://schemas.microsoft.com/office/powerpoint/2010/main" val="2415469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13</a:t>
            </a:fld>
            <a:endParaRPr lang="en-US"/>
          </a:p>
        </p:txBody>
      </p:sp>
    </p:spTree>
    <p:extLst>
      <p:ext uri="{BB962C8B-B14F-4D97-AF65-F5344CB8AC3E}">
        <p14:creationId xmlns:p14="http://schemas.microsoft.com/office/powerpoint/2010/main" val="401315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err="1" smtClean="0"/>
              <a:t>Girgis</a:t>
            </a:r>
            <a:r>
              <a:rPr lang="en-US" dirty="0" smtClean="0"/>
              <a:t>, </a:t>
            </a:r>
            <a:r>
              <a:rPr lang="en-US" dirty="0" err="1" smtClean="0"/>
              <a:t>Sherif</a:t>
            </a:r>
            <a:r>
              <a:rPr lang="en-US" dirty="0" smtClean="0"/>
              <a:t>; Anderson, Ryan T; George, Robert P (2012-11-27). What Is Marriage?: Man and Woman: A Defense (Kindle Locations 593-597). Encounter Books. Kindle Edition. </a:t>
            </a:r>
          </a:p>
          <a:p>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14</a:t>
            </a:fld>
            <a:endParaRPr lang="en-US"/>
          </a:p>
        </p:txBody>
      </p:sp>
    </p:spTree>
    <p:extLst>
      <p:ext uri="{BB962C8B-B14F-4D97-AF65-F5344CB8AC3E}">
        <p14:creationId xmlns:p14="http://schemas.microsoft.com/office/powerpoint/2010/main" val="2192802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15</a:t>
            </a:fld>
            <a:endParaRPr lang="en-US"/>
          </a:p>
        </p:txBody>
      </p:sp>
    </p:spTree>
    <p:extLst>
      <p:ext uri="{BB962C8B-B14F-4D97-AF65-F5344CB8AC3E}">
        <p14:creationId xmlns:p14="http://schemas.microsoft.com/office/powerpoint/2010/main" val="3482048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16</a:t>
            </a:fld>
            <a:endParaRPr lang="en-US"/>
          </a:p>
        </p:txBody>
      </p:sp>
    </p:spTree>
    <p:extLst>
      <p:ext uri="{BB962C8B-B14F-4D97-AF65-F5344CB8AC3E}">
        <p14:creationId xmlns:p14="http://schemas.microsoft.com/office/powerpoint/2010/main" val="877967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17</a:t>
            </a:fld>
            <a:endParaRPr lang="en-US"/>
          </a:p>
        </p:txBody>
      </p:sp>
    </p:spTree>
    <p:extLst>
      <p:ext uri="{BB962C8B-B14F-4D97-AF65-F5344CB8AC3E}">
        <p14:creationId xmlns:p14="http://schemas.microsoft.com/office/powerpoint/2010/main" val="1065381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err="1" smtClean="0"/>
              <a:t>Girgis</a:t>
            </a:r>
            <a:r>
              <a:rPr lang="en-US" dirty="0" smtClean="0"/>
              <a:t>, </a:t>
            </a:r>
            <a:r>
              <a:rPr lang="en-US" dirty="0" err="1" smtClean="0"/>
              <a:t>Sherif</a:t>
            </a:r>
            <a:r>
              <a:rPr lang="en-US" dirty="0" smtClean="0"/>
              <a:t>; Anderson, Ryan T; George, Robert P (2012-11-27). What Is Marriage?: Man and Woman: A Defense (Kindle Locations 97-100). Encounter Books. Kindle Edition. </a:t>
            </a:r>
          </a:p>
          <a:p>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18</a:t>
            </a:fld>
            <a:endParaRPr lang="en-US"/>
          </a:p>
        </p:txBody>
      </p:sp>
    </p:spTree>
    <p:extLst>
      <p:ext uri="{BB962C8B-B14F-4D97-AF65-F5344CB8AC3E}">
        <p14:creationId xmlns:p14="http://schemas.microsoft.com/office/powerpoint/2010/main" val="1123131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19</a:t>
            </a:fld>
            <a:endParaRPr lang="en-US"/>
          </a:p>
        </p:txBody>
      </p:sp>
    </p:spTree>
    <p:extLst>
      <p:ext uri="{BB962C8B-B14F-4D97-AF65-F5344CB8AC3E}">
        <p14:creationId xmlns:p14="http://schemas.microsoft.com/office/powerpoint/2010/main" val="335085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2</a:t>
            </a:fld>
            <a:endParaRPr lang="en-US"/>
          </a:p>
        </p:txBody>
      </p:sp>
    </p:spTree>
    <p:extLst>
      <p:ext uri="{BB962C8B-B14F-4D97-AF65-F5344CB8AC3E}">
        <p14:creationId xmlns:p14="http://schemas.microsoft.com/office/powerpoint/2010/main" val="32763118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http://www.independent.co.uk/news/world/europe/german-ethics-council-calls-for-incest-between-siblings-to-be-legalised-by-government-9753506.html</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20</a:t>
            </a:fld>
            <a:endParaRPr lang="en-US"/>
          </a:p>
        </p:txBody>
      </p:sp>
    </p:spTree>
    <p:extLst>
      <p:ext uri="{BB962C8B-B14F-4D97-AF65-F5344CB8AC3E}">
        <p14:creationId xmlns:p14="http://schemas.microsoft.com/office/powerpoint/2010/main" val="3172578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21</a:t>
            </a:fld>
            <a:endParaRPr lang="en-US"/>
          </a:p>
        </p:txBody>
      </p:sp>
    </p:spTree>
    <p:extLst>
      <p:ext uri="{BB962C8B-B14F-4D97-AF65-F5344CB8AC3E}">
        <p14:creationId xmlns:p14="http://schemas.microsoft.com/office/powerpoint/2010/main" val="2739204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John discovers</a:t>
            </a:r>
            <a:r>
              <a:rPr lang="en-US" baseline="0" dirty="0" smtClean="0"/>
              <a:t> he is a dolphin</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22</a:t>
            </a:fld>
            <a:endParaRPr lang="en-US"/>
          </a:p>
        </p:txBody>
      </p:sp>
    </p:spTree>
    <p:extLst>
      <p:ext uri="{BB962C8B-B14F-4D97-AF65-F5344CB8AC3E}">
        <p14:creationId xmlns:p14="http://schemas.microsoft.com/office/powerpoint/2010/main" val="2854522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will be a time when gender</a:t>
            </a:r>
            <a:r>
              <a:rPr lang="en-US" baseline="0" dirty="0" smtClean="0"/>
              <a:t> identity God gives us at birth won’t be a central part of who we are as persons.  But we are not in heaven yet.</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23</a:t>
            </a:fld>
            <a:endParaRPr lang="en-US"/>
          </a:p>
        </p:txBody>
      </p:sp>
    </p:spTree>
    <p:extLst>
      <p:ext uri="{BB962C8B-B14F-4D97-AF65-F5344CB8AC3E}">
        <p14:creationId xmlns:p14="http://schemas.microsoft.com/office/powerpoint/2010/main" val="1302182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24</a:t>
            </a:fld>
            <a:endParaRPr lang="en-US"/>
          </a:p>
        </p:txBody>
      </p:sp>
    </p:spTree>
    <p:extLst>
      <p:ext uri="{BB962C8B-B14F-4D97-AF65-F5344CB8AC3E}">
        <p14:creationId xmlns:p14="http://schemas.microsoft.com/office/powerpoint/2010/main" val="2143336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25</a:t>
            </a:fld>
            <a:endParaRPr lang="en-US"/>
          </a:p>
        </p:txBody>
      </p:sp>
    </p:spTree>
    <p:extLst>
      <p:ext uri="{BB962C8B-B14F-4D97-AF65-F5344CB8AC3E}">
        <p14:creationId xmlns:p14="http://schemas.microsoft.com/office/powerpoint/2010/main" val="2550119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a:t>
            </a:r>
            <a:r>
              <a:rPr lang="en-US" dirty="0" smtClean="0"/>
              <a:t>radio.foxnews.com/toddstarnes/top-stories/san-antonio-proposal-could-bar-christians-from-city-council.html</a:t>
            </a:r>
          </a:p>
          <a:p>
            <a:endParaRPr lang="en-US" dirty="0" smtClean="0"/>
          </a:p>
          <a:p>
            <a:r>
              <a:rPr lang="en-US" dirty="0" smtClean="0"/>
              <a:t>This type of</a:t>
            </a:r>
            <a:r>
              <a:rPr lang="en-US" baseline="0" dirty="0" smtClean="0"/>
              <a:t> ordinance was offered in Clarksville, TN in late 2012. It was not adopted at that time, in part because of the presence a the city council meetings of religious leaders willing to speak against it.  </a:t>
            </a:r>
          </a:p>
          <a:p>
            <a:r>
              <a:rPr lang="en-US" dirty="0" smtClean="0"/>
              <a:t>http://www.outandaboutnashville.com/story/shelton-brings-non-discrimination-ordinance#.VgWsW8tViko</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26</a:t>
            </a:fld>
            <a:endParaRPr lang="en-US"/>
          </a:p>
        </p:txBody>
      </p:sp>
    </p:spTree>
    <p:extLst>
      <p:ext uri="{BB962C8B-B14F-4D97-AF65-F5344CB8AC3E}">
        <p14:creationId xmlns:p14="http://schemas.microsoft.com/office/powerpoint/2010/main" val="293733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SOUCE:</a:t>
            </a:r>
            <a:r>
              <a:rPr lang="en-US" baseline="0" dirty="0" smtClean="0"/>
              <a:t> http://www.foxnews.com/politics/2014/04/07/is-intimidation-to-blame-for-ouster-mozilla-chief-over-gay-marriage/</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27</a:t>
            </a:fld>
            <a:endParaRPr lang="en-US"/>
          </a:p>
        </p:txBody>
      </p:sp>
    </p:spTree>
    <p:extLst>
      <p:ext uri="{BB962C8B-B14F-4D97-AF65-F5344CB8AC3E}">
        <p14:creationId xmlns:p14="http://schemas.microsoft.com/office/powerpoint/2010/main" val="7389784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http://www.breitbart.com/Big-Government/2013/12/12/Christian-Baker-Willing-to-Go-to-Jail-for-Declining-Gay-Wedding-Cake</a:t>
            </a:r>
          </a:p>
          <a:p>
            <a:r>
              <a:rPr lang="en-US" dirty="0" smtClean="0"/>
              <a:t>http://abcnews.go.com/US/judge-orders-colorado-bakery-cater-sex-weddings/story?id=21136505</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28</a:t>
            </a:fld>
            <a:endParaRPr lang="en-US"/>
          </a:p>
        </p:txBody>
      </p:sp>
    </p:spTree>
    <p:extLst>
      <p:ext uri="{BB962C8B-B14F-4D97-AF65-F5344CB8AC3E}">
        <p14:creationId xmlns:p14="http://schemas.microsoft.com/office/powerpoint/2010/main" val="18046057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http://www.adfmedia.org/News/PRDetail/8469</a:t>
            </a:r>
          </a:p>
          <a:p>
            <a:r>
              <a:rPr lang="en-US" dirty="0" smtClean="0"/>
              <a:t>NM</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29</a:t>
            </a:fld>
            <a:endParaRPr lang="en-US"/>
          </a:p>
        </p:txBody>
      </p:sp>
    </p:spTree>
    <p:extLst>
      <p:ext uri="{BB962C8B-B14F-4D97-AF65-F5344CB8AC3E}">
        <p14:creationId xmlns:p14="http://schemas.microsoft.com/office/powerpoint/2010/main" val="221603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3</a:t>
            </a:fld>
            <a:endParaRPr lang="en-US"/>
          </a:p>
        </p:txBody>
      </p:sp>
    </p:spTree>
    <p:extLst>
      <p:ext uri="{BB962C8B-B14F-4D97-AF65-F5344CB8AC3E}">
        <p14:creationId xmlns:p14="http://schemas.microsoft.com/office/powerpoint/2010/main" val="13220221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a:t>
            </a:r>
            <a:r>
              <a:rPr lang="en-US" dirty="0" smtClean="0"/>
              <a:t>http://dailycaller.com/2014/10/07/judge-wants-to-force-a-printer-to-make-pro-gay-t-shirts/</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30</a:t>
            </a:fld>
            <a:endParaRPr lang="en-US"/>
          </a:p>
        </p:txBody>
      </p:sp>
    </p:spTree>
    <p:extLst>
      <p:ext uri="{BB962C8B-B14F-4D97-AF65-F5344CB8AC3E}">
        <p14:creationId xmlns:p14="http://schemas.microsoft.com/office/powerpoint/2010/main" val="25359181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31</a:t>
            </a:fld>
            <a:endParaRPr lang="en-US"/>
          </a:p>
        </p:txBody>
      </p:sp>
    </p:spTree>
    <p:extLst>
      <p:ext uri="{BB962C8B-B14F-4D97-AF65-F5344CB8AC3E}">
        <p14:creationId xmlns:p14="http://schemas.microsoft.com/office/powerpoint/2010/main" val="4957178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32</a:t>
            </a:fld>
            <a:endParaRPr lang="en-US"/>
          </a:p>
        </p:txBody>
      </p:sp>
    </p:spTree>
    <p:extLst>
      <p:ext uri="{BB962C8B-B14F-4D97-AF65-F5344CB8AC3E}">
        <p14:creationId xmlns:p14="http://schemas.microsoft.com/office/powerpoint/2010/main" val="22478865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http://www.catholicnewsagency.com/resources/life-and-family/marriage/five-myths-about-no-fault-divorce/</a:t>
            </a:r>
          </a:p>
          <a:p>
            <a:endParaRPr lang="en-US" dirty="0" smtClean="0"/>
          </a:p>
          <a:p>
            <a:r>
              <a:rPr lang="en-US" dirty="0" smtClean="0"/>
              <a:t>Comprehensive, Permanent,</a:t>
            </a:r>
            <a:r>
              <a:rPr lang="en-US" baseline="0" dirty="0" smtClean="0"/>
              <a:t> Exclusive</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33</a:t>
            </a:fld>
            <a:endParaRPr lang="en-US"/>
          </a:p>
        </p:txBody>
      </p:sp>
    </p:spTree>
    <p:extLst>
      <p:ext uri="{BB962C8B-B14F-4D97-AF65-F5344CB8AC3E}">
        <p14:creationId xmlns:p14="http://schemas.microsoft.com/office/powerpoint/2010/main" val="2765808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http://www.fatherhood.org/father-absence-statistics</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34</a:t>
            </a:fld>
            <a:endParaRPr lang="en-US"/>
          </a:p>
        </p:txBody>
      </p:sp>
    </p:spTree>
    <p:extLst>
      <p:ext uri="{BB962C8B-B14F-4D97-AF65-F5344CB8AC3E}">
        <p14:creationId xmlns:p14="http://schemas.microsoft.com/office/powerpoint/2010/main" val="42324534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35</a:t>
            </a:fld>
            <a:endParaRPr lang="en-US"/>
          </a:p>
        </p:txBody>
      </p:sp>
    </p:spTree>
    <p:extLst>
      <p:ext uri="{BB962C8B-B14F-4D97-AF65-F5344CB8AC3E}">
        <p14:creationId xmlns:p14="http://schemas.microsoft.com/office/powerpoint/2010/main" val="23592137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many</a:t>
            </a:r>
            <a:r>
              <a:rPr lang="en-US" baseline="0" dirty="0" smtClean="0"/>
              <a:t> people are building homes without God.  We see the sad results.</a:t>
            </a:r>
          </a:p>
          <a:p>
            <a:endParaRPr lang="en-US" baseline="0" dirty="0" smtClean="0"/>
          </a:p>
          <a:p>
            <a:r>
              <a:rPr lang="en-US" baseline="0" dirty="0" smtClean="0"/>
              <a:t>And if we reject God’s identity and design for us as human beings, the plan which is written on every cell of our bodies and in our nature as human beings, how can we expect Him to watch over and protect our society?</a:t>
            </a:r>
          </a:p>
          <a:p>
            <a:endParaRPr lang="en-US" baseline="0" dirty="0" smtClean="0"/>
          </a:p>
          <a:p>
            <a:r>
              <a:rPr lang="en-US" baseline="0" dirty="0" smtClean="0"/>
              <a:t>I fear that our labor and toil as a nation may be in vain if we reject the heritage of marriage and family as it has been given to us by God, and seek to replace it with godless substitutes.</a:t>
            </a:r>
          </a:p>
          <a:p>
            <a:endParaRPr lang="en-US" baseline="0" dirty="0" smtClean="0"/>
          </a:p>
          <a:p>
            <a:r>
              <a:rPr lang="en-US" baseline="0" dirty="0" smtClean="0"/>
              <a:t>Do we have no enemies at the gate, and therefore need no protection and guidance from our God?  If we believe that we are blind as well as rebellious.</a:t>
            </a:r>
          </a:p>
          <a:p>
            <a:endParaRPr lang="en-US" baseline="0" dirty="0" smtClean="0"/>
          </a:p>
          <a:p>
            <a:r>
              <a:rPr lang="en-US" baseline="0" dirty="0" smtClean="0"/>
              <a:t>Christians, shine your lights</a:t>
            </a:r>
            <a:r>
              <a:rPr lang="en-US" baseline="0" dirty="0" smtClean="0"/>
              <a:t>!!  And stand and speak.  I hope this lesson has equipped you with the biblical realities that will embolden you in your efforts to stand for truth where </a:t>
            </a:r>
            <a:r>
              <a:rPr lang="en-US" baseline="0" smtClean="0"/>
              <a:t>you are!</a:t>
            </a:r>
          </a:p>
          <a:p>
            <a:endParaRPr lang="en-US" baseline="0" dirty="0" smtClean="0"/>
          </a:p>
        </p:txBody>
      </p:sp>
      <p:sp>
        <p:nvSpPr>
          <p:cNvPr id="4" name="Slide Number Placeholder 3"/>
          <p:cNvSpPr>
            <a:spLocks noGrp="1"/>
          </p:cNvSpPr>
          <p:nvPr>
            <p:ph type="sldNum" sz="quarter" idx="10"/>
          </p:nvPr>
        </p:nvSpPr>
        <p:spPr/>
        <p:txBody>
          <a:bodyPr/>
          <a:lstStyle/>
          <a:p>
            <a:fld id="{E3B683B1-6176-4C34-9916-6550D1DA0723}" type="slidenum">
              <a:rPr lang="en-US" smtClean="0"/>
              <a:t>36</a:t>
            </a:fld>
            <a:endParaRPr lang="en-US"/>
          </a:p>
        </p:txBody>
      </p:sp>
    </p:spTree>
    <p:extLst>
      <p:ext uri="{BB962C8B-B14F-4D97-AF65-F5344CB8AC3E}">
        <p14:creationId xmlns:p14="http://schemas.microsoft.com/office/powerpoint/2010/main" val="2570892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37</a:t>
            </a:fld>
            <a:endParaRPr lang="en-US"/>
          </a:p>
        </p:txBody>
      </p:sp>
    </p:spTree>
    <p:extLst>
      <p:ext uri="{BB962C8B-B14F-4D97-AF65-F5344CB8AC3E}">
        <p14:creationId xmlns:p14="http://schemas.microsoft.com/office/powerpoint/2010/main" val="4288302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4</a:t>
            </a:fld>
            <a:endParaRPr lang="en-US"/>
          </a:p>
        </p:txBody>
      </p:sp>
    </p:spTree>
    <p:extLst>
      <p:ext uri="{BB962C8B-B14F-4D97-AF65-F5344CB8AC3E}">
        <p14:creationId xmlns:p14="http://schemas.microsoft.com/office/powerpoint/2010/main" val="150761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683B1-6176-4C34-9916-6550D1DA0723}" type="slidenum">
              <a:rPr lang="en-US" smtClean="0"/>
              <a:t>5</a:t>
            </a:fld>
            <a:endParaRPr lang="en-US"/>
          </a:p>
        </p:txBody>
      </p:sp>
    </p:spTree>
    <p:extLst>
      <p:ext uri="{BB962C8B-B14F-4D97-AF65-F5344CB8AC3E}">
        <p14:creationId xmlns:p14="http://schemas.microsoft.com/office/powerpoint/2010/main" val="1493455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Sexually complementary – not identical,</a:t>
            </a:r>
            <a:r>
              <a:rPr lang="en-US" baseline="0" dirty="0" smtClean="0"/>
              <a:t> but made to work together to a particular end</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6</a:t>
            </a:fld>
            <a:endParaRPr lang="en-US"/>
          </a:p>
        </p:txBody>
      </p:sp>
    </p:spTree>
    <p:extLst>
      <p:ext uri="{BB962C8B-B14F-4D97-AF65-F5344CB8AC3E}">
        <p14:creationId xmlns:p14="http://schemas.microsoft.com/office/powerpoint/2010/main" val="408237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follows is an</a:t>
            </a:r>
            <a:r>
              <a:rPr lang="en-US" baseline="0" dirty="0" smtClean="0"/>
              <a:t> argument for marriage that is not dependent on the Bible or religious authority, but which is taught by Scriptures. </a:t>
            </a:r>
          </a:p>
          <a:p>
            <a:endParaRPr lang="en-US" baseline="0" dirty="0" smtClean="0"/>
          </a:p>
          <a:p>
            <a:r>
              <a:rPr lang="en-US" baseline="0" dirty="0" smtClean="0"/>
              <a:t>As Christians our authority is always God, and His word, first and foremost.  However when we discussing these matters with non-Christians and non-religious, or those who have the mistaken impression that traditional marriage is just an expression of a specific religious belief which should not be imposed on others, we should be aware that it marriage has its roots in the very core of what it means to be human.  And we should make others aware of that fact as well.</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7</a:t>
            </a:fld>
            <a:endParaRPr lang="en-US"/>
          </a:p>
        </p:txBody>
      </p:sp>
    </p:spTree>
    <p:extLst>
      <p:ext uri="{BB962C8B-B14F-4D97-AF65-F5344CB8AC3E}">
        <p14:creationId xmlns:p14="http://schemas.microsoft.com/office/powerpoint/2010/main" val="3168599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Marriage as a life-long union between one man and one woman, is not just a religious idea, it is not just a tradition of our culture, it is rooted in the nature of human beings.</a:t>
            </a:r>
          </a:p>
          <a:p>
            <a:pPr lvl="0"/>
            <a:r>
              <a:rPr lang="en-US" b="1" dirty="0"/>
              <a:t>Two of our most powerful desires are for sexual satisfaction and for</a:t>
            </a:r>
            <a:r>
              <a:rPr lang="en-US" dirty="0"/>
              <a:t> </a:t>
            </a:r>
            <a:r>
              <a:rPr lang="en-US" b="1" dirty="0"/>
              <a:t>children</a:t>
            </a:r>
            <a:r>
              <a:rPr lang="en-US" dirty="0"/>
              <a:t> – They are so powerful that they can be very destructive if they are not directed in positive way</a:t>
            </a:r>
          </a:p>
          <a:p>
            <a:pPr lvl="0"/>
            <a:r>
              <a:rPr lang="en-US" b="1" dirty="0"/>
              <a:t>Both of these desires are fulfilled in a single act – </a:t>
            </a:r>
            <a:r>
              <a:rPr lang="en-US" dirty="0"/>
              <a:t>The act that fulfills the human desire for sexual satisfaction is also the act through which the human desire for offspring is satisfied</a:t>
            </a:r>
          </a:p>
          <a:p>
            <a:pPr lvl="0"/>
            <a:r>
              <a:rPr lang="en-US" b="1" dirty="0"/>
              <a:t>That act requires one man and one woman – </a:t>
            </a:r>
            <a:r>
              <a:rPr lang="en-US" dirty="0"/>
              <a:t>The human body is either male or female, and it requires one male and one female, joining together in the generative act, to fulfill both of these natural desires.  Although we have artificial means for fertilizing and implanting an egg in a womb, the male and female bodies are made to accomplish that task.</a:t>
            </a:r>
          </a:p>
          <a:p>
            <a:pPr lvl="0"/>
            <a:r>
              <a:rPr lang="en-US" b="1" dirty="0"/>
              <a:t>That act naturally results in children that are highly dependent on others, requiring many years of care and supervision to become mature, healthy, fulfilled human beings </a:t>
            </a:r>
            <a:r>
              <a:rPr lang="en-US" dirty="0"/>
              <a:t>– A mother and father produce a child that is a physical embodiment of their union.  It requires a great expense of time and emotion and physical resources to nurture that child to adulthood. In a natural family, all the best motivations of  human nature are enlisted to ensure that important task is accomplished.</a:t>
            </a:r>
          </a:p>
        </p:txBody>
      </p:sp>
      <p:sp>
        <p:nvSpPr>
          <p:cNvPr id="4" name="Slide Number Placeholder 3"/>
          <p:cNvSpPr>
            <a:spLocks noGrp="1"/>
          </p:cNvSpPr>
          <p:nvPr>
            <p:ph type="sldNum" sz="quarter" idx="10"/>
          </p:nvPr>
        </p:nvSpPr>
        <p:spPr/>
        <p:txBody>
          <a:bodyPr/>
          <a:lstStyle/>
          <a:p>
            <a:fld id="{E3B683B1-6176-4C34-9916-6550D1DA0723}" type="slidenum">
              <a:rPr lang="en-US" smtClean="0"/>
              <a:t>8</a:t>
            </a:fld>
            <a:endParaRPr lang="en-US"/>
          </a:p>
        </p:txBody>
      </p:sp>
    </p:spTree>
    <p:extLst>
      <p:ext uri="{BB962C8B-B14F-4D97-AF65-F5344CB8AC3E}">
        <p14:creationId xmlns:p14="http://schemas.microsoft.com/office/powerpoint/2010/main" val="3334801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The continuation of humanity depends on new human life being generated </a:t>
            </a:r>
            <a:r>
              <a:rPr lang="en-US" dirty="0"/>
              <a:t>– Humanity will come to an end unless human beings do what they are made to do, and what they have a strong natural desire to do.</a:t>
            </a:r>
          </a:p>
          <a:p>
            <a:pPr lvl="0"/>
            <a:r>
              <a:rPr lang="en-US" b="1" dirty="0"/>
              <a:t>The health of society depends on those children being raised in a healthy, nurturing environment – </a:t>
            </a:r>
            <a:r>
              <a:rPr lang="en-US" dirty="0"/>
              <a:t>The consequences of children being raised outside a natural family are many and devastating. We see those consequences all around us.</a:t>
            </a:r>
          </a:p>
          <a:p>
            <a:pPr lvl="0"/>
            <a:r>
              <a:rPr lang="en-US" b="1" dirty="0"/>
              <a:t>Those best equipped to raise children are those who are most closely related to them – </a:t>
            </a:r>
            <a:r>
              <a:rPr lang="en-US" dirty="0"/>
              <a:t>For the existence of humanity, for the health of society, and for the benefit of children society needs a system for binding a man and a woman together in a way that will encourage them to provide a nurturing and stable upbringing for the next generation.</a:t>
            </a:r>
          </a:p>
          <a:p>
            <a:endParaRPr lang="en-US" dirty="0" smtClean="0"/>
          </a:p>
          <a:p>
            <a:r>
              <a:rPr lang="en-US" dirty="0" smtClean="0"/>
              <a:t>Today we are told that</a:t>
            </a:r>
            <a:r>
              <a:rPr lang="en-US" baseline="0" dirty="0" smtClean="0"/>
              <a:t> there is no significant difference between a heterosexual relationship and a homosexual one.  That is only true if it doesn’t matter whether the human race continues, and if it doesn’t matter whether society is healthy or not. </a:t>
            </a:r>
            <a:endParaRPr lang="en-US" dirty="0"/>
          </a:p>
        </p:txBody>
      </p:sp>
      <p:sp>
        <p:nvSpPr>
          <p:cNvPr id="4" name="Slide Number Placeholder 3"/>
          <p:cNvSpPr>
            <a:spLocks noGrp="1"/>
          </p:cNvSpPr>
          <p:nvPr>
            <p:ph type="sldNum" sz="quarter" idx="10"/>
          </p:nvPr>
        </p:nvSpPr>
        <p:spPr/>
        <p:txBody>
          <a:bodyPr/>
          <a:lstStyle/>
          <a:p>
            <a:fld id="{E3B683B1-6176-4C34-9916-6550D1DA0723}" type="slidenum">
              <a:rPr lang="en-US" smtClean="0"/>
              <a:t>9</a:t>
            </a:fld>
            <a:endParaRPr lang="en-US"/>
          </a:p>
        </p:txBody>
      </p:sp>
    </p:spTree>
    <p:extLst>
      <p:ext uri="{BB962C8B-B14F-4D97-AF65-F5344CB8AC3E}">
        <p14:creationId xmlns:p14="http://schemas.microsoft.com/office/powerpoint/2010/main" val="173206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4CDB60-DFC3-40A0-8EB8-327486D0C507}"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395811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CDB60-DFC3-40A0-8EB8-327486D0C507}"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201850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CDB60-DFC3-40A0-8EB8-327486D0C507}"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85530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4CDB60-DFC3-40A0-8EB8-327486D0C507}"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161677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4CDB60-DFC3-40A0-8EB8-327486D0C507}"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309204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CDB60-DFC3-40A0-8EB8-327486D0C507}"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266684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4CDB60-DFC3-40A0-8EB8-327486D0C507}" type="datetimeFigureOut">
              <a:rPr lang="en-US" smtClean="0"/>
              <a:t>9/25/2015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343832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CDB60-DFC3-40A0-8EB8-327486D0C507}" type="datetimeFigureOut">
              <a:rPr lang="en-US" smtClean="0"/>
              <a:t>9/25/2015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329481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CDB60-DFC3-40A0-8EB8-327486D0C507}" type="datetimeFigureOut">
              <a:rPr lang="en-US" smtClean="0"/>
              <a:t>9/25/2015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409217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CDB60-DFC3-40A0-8EB8-327486D0C507}"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271728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CDB60-DFC3-40A0-8EB8-327486D0C507}"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D5835-07D2-41CF-85D5-BD56DA7B6945}" type="slidenum">
              <a:rPr lang="en-US" smtClean="0"/>
              <a:t>‹#›</a:t>
            </a:fld>
            <a:endParaRPr lang="en-US"/>
          </a:p>
        </p:txBody>
      </p:sp>
    </p:spTree>
    <p:extLst>
      <p:ext uri="{BB962C8B-B14F-4D97-AF65-F5344CB8AC3E}">
        <p14:creationId xmlns:p14="http://schemas.microsoft.com/office/powerpoint/2010/main" val="93221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CDB60-DFC3-40A0-8EB8-327486D0C507}" type="datetimeFigureOut">
              <a:rPr lang="en-US" smtClean="0"/>
              <a:t>9/25/2015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D5835-07D2-41CF-85D5-BD56DA7B6945}" type="slidenum">
              <a:rPr lang="en-US" smtClean="0"/>
              <a:t>‹#›</a:t>
            </a:fld>
            <a:endParaRPr lang="en-US"/>
          </a:p>
        </p:txBody>
      </p:sp>
    </p:spTree>
    <p:extLst>
      <p:ext uri="{BB962C8B-B14F-4D97-AF65-F5344CB8AC3E}">
        <p14:creationId xmlns:p14="http://schemas.microsoft.com/office/powerpoint/2010/main" val="91271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dirty="0" smtClean="0"/>
              <a:t>Redefining Marriage</a:t>
            </a:r>
          </a:p>
        </p:txBody>
      </p:sp>
      <p:sp>
        <p:nvSpPr>
          <p:cNvPr id="2051" name="Rectangle 3"/>
          <p:cNvSpPr>
            <a:spLocks noGrp="1" noChangeArrowheads="1"/>
          </p:cNvSpPr>
          <p:nvPr>
            <p:ph type="subTitle" idx="1"/>
          </p:nvPr>
        </p:nvSpPr>
        <p:spPr/>
        <p:txBody>
          <a:bodyPr/>
          <a:lstStyle/>
          <a:p>
            <a:pPr eaLnBrk="1" hangingPunct="1"/>
            <a:endParaRPr lang="en-US" altLang="en-US" dirty="0" smtClean="0"/>
          </a:p>
        </p:txBody>
      </p:sp>
    </p:spTree>
    <p:extLst>
      <p:ext uri="{BB962C8B-B14F-4D97-AF65-F5344CB8AC3E}">
        <p14:creationId xmlns:p14="http://schemas.microsoft.com/office/powerpoint/2010/main" val="284175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Marriage is Rooted in the Nature of Human Beings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If God had not given us one man, one woman, for life marriage from the beginning, we would have had to invent it!</a:t>
            </a:r>
          </a:p>
          <a:p>
            <a:r>
              <a:rPr lang="en-US" dirty="0" smtClean="0"/>
              <a:t>If God didn’t give us </a:t>
            </a:r>
            <a:r>
              <a:rPr lang="en-US" dirty="0"/>
              <a:t>one man, one woman, for life </a:t>
            </a:r>
            <a:r>
              <a:rPr lang="en-US" dirty="0" smtClean="0"/>
              <a:t>marriage, then man DID invent it… OVER AND OVER AND OVER AND OVER AGAIN!</a:t>
            </a:r>
          </a:p>
          <a:p>
            <a:r>
              <a:rPr lang="en-US" dirty="0" smtClean="0"/>
              <a:t>No society in human history has failed to restrict and regulate human sexual relationships, in order to acquire and maintain the advantages of marriage</a:t>
            </a:r>
          </a:p>
          <a:p>
            <a:endParaRPr lang="en-US" dirty="0" smtClean="0"/>
          </a:p>
          <a:p>
            <a:endParaRPr lang="en-US" dirty="0"/>
          </a:p>
        </p:txBody>
      </p:sp>
    </p:spTree>
    <p:extLst>
      <p:ext uri="{BB962C8B-B14F-4D97-AF65-F5344CB8AC3E}">
        <p14:creationId xmlns:p14="http://schemas.microsoft.com/office/powerpoint/2010/main" val="11854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Genesis 1:28 (ESV) </a:t>
            </a:r>
            <a:endParaRPr lang="en-US" dirty="0"/>
          </a:p>
        </p:txBody>
      </p:sp>
      <p:sp>
        <p:nvSpPr>
          <p:cNvPr id="3" name="Content Placeholder 2"/>
          <p:cNvSpPr>
            <a:spLocks noGrp="1"/>
          </p:cNvSpPr>
          <p:nvPr>
            <p:ph idx="1"/>
          </p:nvPr>
        </p:nvSpPr>
        <p:spPr/>
        <p:txBody>
          <a:bodyPr/>
          <a:lstStyle/>
          <a:p>
            <a:pPr marL="0" indent="0">
              <a:buNone/>
            </a:pPr>
            <a:r>
              <a:rPr lang="en-US" b="1" dirty="0" smtClean="0"/>
              <a:t>28</a:t>
            </a:r>
            <a:r>
              <a:rPr lang="en-US" dirty="0" smtClean="0"/>
              <a:t> </a:t>
            </a:r>
            <a:r>
              <a:rPr lang="en-US" dirty="0"/>
              <a:t>And God blessed them. And God said to them, “</a:t>
            </a:r>
            <a:r>
              <a:rPr lang="en-US" b="1" u="sng" dirty="0"/>
              <a:t>Be fruitful and multiply </a:t>
            </a:r>
            <a:r>
              <a:rPr lang="en-US" dirty="0"/>
              <a:t>and fill the earth and subdue it, and have dominion over the fish of the sea and over the birds of the heavens and over every living thing that moves on the earth</a:t>
            </a:r>
            <a:r>
              <a:rPr lang="en-US" dirty="0" smtClean="0"/>
              <a:t>.”</a:t>
            </a:r>
          </a:p>
          <a:p>
            <a:pPr marL="0" indent="0">
              <a:buNone/>
            </a:pPr>
            <a:endParaRPr lang="en-US" dirty="0"/>
          </a:p>
          <a:p>
            <a:pPr marL="0" indent="0">
              <a:buNone/>
            </a:pPr>
            <a:r>
              <a:rPr lang="en-US" dirty="0" smtClean="0"/>
              <a:t>ALSO: Gen. 8:17; 9:1, 7; 28:2;  35:11; Jer. 3:16; 23:3; </a:t>
            </a:r>
            <a:r>
              <a:rPr lang="en-US" dirty="0" err="1" smtClean="0"/>
              <a:t>Eze</a:t>
            </a:r>
            <a:r>
              <a:rPr lang="en-US" dirty="0" smtClean="0"/>
              <a:t>. 36:11 </a:t>
            </a:r>
            <a:endParaRPr lang="en-US" dirty="0"/>
          </a:p>
          <a:p>
            <a:endParaRPr lang="en-US" dirty="0"/>
          </a:p>
        </p:txBody>
      </p:sp>
    </p:spTree>
    <p:extLst>
      <p:ext uri="{BB962C8B-B14F-4D97-AF65-F5344CB8AC3E}">
        <p14:creationId xmlns:p14="http://schemas.microsoft.com/office/powerpoint/2010/main" val="290000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7:2–4 (ESV)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2</a:t>
            </a:r>
            <a:r>
              <a:rPr lang="en-US" dirty="0" smtClean="0"/>
              <a:t> </a:t>
            </a:r>
            <a:r>
              <a:rPr lang="en-US" dirty="0"/>
              <a:t>But because of the temptation to sexual immorality, each man should have his own wife and each woman her own husband. </a:t>
            </a:r>
            <a:r>
              <a:rPr lang="en-US" b="1" dirty="0"/>
              <a:t>3</a:t>
            </a:r>
            <a:r>
              <a:rPr lang="en-US" dirty="0"/>
              <a:t> The husband should give to his wife her conjugal rights, and likewise the wife to her husband. </a:t>
            </a:r>
            <a:r>
              <a:rPr lang="en-US" b="1" dirty="0"/>
              <a:t>4</a:t>
            </a:r>
            <a:r>
              <a:rPr lang="en-US" dirty="0"/>
              <a:t> For the wife does not have authority over her own body, but the husband does. Likewise the husband does not have authority over his own body, but the wife does. </a:t>
            </a:r>
          </a:p>
          <a:p>
            <a:endParaRPr lang="en-US" dirty="0"/>
          </a:p>
        </p:txBody>
      </p:sp>
    </p:spTree>
    <p:extLst>
      <p:ext uri="{BB962C8B-B14F-4D97-AF65-F5344CB8AC3E}">
        <p14:creationId xmlns:p14="http://schemas.microsoft.com/office/powerpoint/2010/main" val="232556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of God’s Plan for Marriage</a:t>
            </a:r>
            <a:endParaRPr lang="en-US" dirty="0"/>
          </a:p>
        </p:txBody>
      </p:sp>
      <p:sp>
        <p:nvSpPr>
          <p:cNvPr id="3" name="Content Placeholder 2"/>
          <p:cNvSpPr>
            <a:spLocks noGrp="1"/>
          </p:cNvSpPr>
          <p:nvPr>
            <p:ph idx="1"/>
          </p:nvPr>
        </p:nvSpPr>
        <p:spPr/>
        <p:txBody>
          <a:bodyPr/>
          <a:lstStyle/>
          <a:p>
            <a:r>
              <a:rPr lang="en-US" dirty="0" smtClean="0"/>
              <a:t>A comprehensive, permanent, exclusive union of sexually complementary human beings</a:t>
            </a:r>
          </a:p>
          <a:p>
            <a:r>
              <a:rPr lang="en-US" dirty="0" smtClean="0"/>
              <a:t>It is rooted in our nature as human beings</a:t>
            </a:r>
          </a:p>
          <a:p>
            <a:r>
              <a:rPr lang="en-US" dirty="0" smtClean="0"/>
              <a:t>Expectation that children will be raised by both of their biological parents</a:t>
            </a:r>
          </a:p>
          <a:p>
            <a:endParaRPr lang="en-US" dirty="0"/>
          </a:p>
        </p:txBody>
      </p:sp>
    </p:spTree>
    <p:extLst>
      <p:ext uri="{BB962C8B-B14F-4D97-AF65-F5344CB8AC3E}">
        <p14:creationId xmlns:p14="http://schemas.microsoft.com/office/powerpoint/2010/main" val="1142261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 Society Needs Traditional Marriages to Create and Raise Citizens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critical public or ‘civil’ task of marriage is to regulate sexual relationships between men and women in order to reduce the likelihood that children (and their mothers, and society) will face the burdens of fatherlessness, and increase the likelihood that there will be a next generation that will be raised by their mothers and fathers in one family, where both parents are committed to each other and to their children</a:t>
            </a:r>
            <a:r>
              <a:rPr lang="en-US" dirty="0" smtClean="0"/>
              <a:t>.”</a:t>
            </a:r>
            <a:endParaRPr lang="en-US" dirty="0"/>
          </a:p>
          <a:p>
            <a:endParaRPr lang="en-US" dirty="0"/>
          </a:p>
        </p:txBody>
      </p:sp>
    </p:spTree>
    <p:extLst>
      <p:ext uri="{BB962C8B-B14F-4D97-AF65-F5344CB8AC3E}">
        <p14:creationId xmlns:p14="http://schemas.microsoft.com/office/powerpoint/2010/main" val="3003638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of God’s Plan for Marriage</a:t>
            </a:r>
            <a:endParaRPr lang="en-US" dirty="0"/>
          </a:p>
        </p:txBody>
      </p:sp>
      <p:sp>
        <p:nvSpPr>
          <p:cNvPr id="3" name="Content Placeholder 2"/>
          <p:cNvSpPr>
            <a:spLocks noGrp="1"/>
          </p:cNvSpPr>
          <p:nvPr>
            <p:ph idx="1"/>
          </p:nvPr>
        </p:nvSpPr>
        <p:spPr/>
        <p:txBody>
          <a:bodyPr/>
          <a:lstStyle/>
          <a:p>
            <a:r>
              <a:rPr lang="en-US" dirty="0" smtClean="0"/>
              <a:t>A comprehensive, permanent, exclusive union of sexually complementary human beings</a:t>
            </a:r>
          </a:p>
          <a:p>
            <a:r>
              <a:rPr lang="en-US" dirty="0"/>
              <a:t>It is rooted in our nature as human beings</a:t>
            </a:r>
          </a:p>
          <a:p>
            <a:r>
              <a:rPr lang="en-US" dirty="0" smtClean="0"/>
              <a:t>Expectation that children will be raised by both of their biological parents</a:t>
            </a:r>
          </a:p>
          <a:p>
            <a:r>
              <a:rPr lang="en-US" dirty="0" smtClean="0"/>
              <a:t>Submission of all human beings to the rule of their Creator</a:t>
            </a:r>
          </a:p>
          <a:p>
            <a:endParaRPr lang="en-US" dirty="0" smtClean="0"/>
          </a:p>
          <a:p>
            <a:endParaRPr lang="en-US" dirty="0"/>
          </a:p>
        </p:txBody>
      </p:sp>
    </p:spTree>
    <p:extLst>
      <p:ext uri="{BB962C8B-B14F-4D97-AF65-F5344CB8AC3E}">
        <p14:creationId xmlns:p14="http://schemas.microsoft.com/office/powerpoint/2010/main" val="1142261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Hebrews 13:4 (ESV) </a:t>
            </a:r>
            <a:endParaRPr lang="en-US" dirty="0"/>
          </a:p>
        </p:txBody>
      </p:sp>
      <p:sp>
        <p:nvSpPr>
          <p:cNvPr id="3" name="Content Placeholder 2"/>
          <p:cNvSpPr>
            <a:spLocks noGrp="1"/>
          </p:cNvSpPr>
          <p:nvPr>
            <p:ph idx="1"/>
          </p:nvPr>
        </p:nvSpPr>
        <p:spPr/>
        <p:txBody>
          <a:bodyPr/>
          <a:lstStyle/>
          <a:p>
            <a:pPr marL="0" indent="0">
              <a:buNone/>
            </a:pPr>
            <a:r>
              <a:rPr lang="en-US" b="1" dirty="0" smtClean="0"/>
              <a:t>4</a:t>
            </a:r>
            <a:r>
              <a:rPr lang="en-US" dirty="0" smtClean="0"/>
              <a:t> </a:t>
            </a:r>
            <a:r>
              <a:rPr lang="en-US" dirty="0"/>
              <a:t>Let marriage be held in honor among all, and let the marriage bed be undefiled, for God will judge the sexually immoral and adulterous. </a:t>
            </a:r>
          </a:p>
          <a:p>
            <a:endParaRPr lang="en-US" dirty="0"/>
          </a:p>
        </p:txBody>
      </p:sp>
    </p:spTree>
    <p:extLst>
      <p:ext uri="{BB962C8B-B14F-4D97-AF65-F5344CB8AC3E}">
        <p14:creationId xmlns:p14="http://schemas.microsoft.com/office/powerpoint/2010/main" val="1568600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a:bodyPr>
          <a:lstStyle/>
          <a:p>
            <a:r>
              <a:rPr lang="en-US" dirty="0" smtClean="0"/>
              <a:t>It makes marriage primarily about the emotional needs/wants of adults, and makes it no different than any other relationship or contract</a:t>
            </a:r>
          </a:p>
        </p:txBody>
      </p:sp>
    </p:spTree>
    <p:extLst>
      <p:ext uri="{BB962C8B-B14F-4D97-AF65-F5344CB8AC3E}">
        <p14:creationId xmlns:p14="http://schemas.microsoft.com/office/powerpoint/2010/main" val="182557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 Times” Style Column Profiles a Marriage with Unusual Beginnings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Partilla</a:t>
            </a:r>
            <a:r>
              <a:rPr lang="en-US" dirty="0"/>
              <a:t> and Riddell were married to others when they met—at their children’s pre-kindergarten class. In fact, their families had become friends and even vacationed together. But rather than “deny their feelings and live dishonestly,” they chose to abandon their spouses and children: “All they had were their feelings, which Ms. Riddell described as ‘unconditional and all-encompassing. . . . It was a gift . . . but I had to earn it. Were we brave enough to hold hands and jump?’ ”</a:t>
            </a:r>
          </a:p>
          <a:p>
            <a:endParaRPr lang="en-US" dirty="0"/>
          </a:p>
        </p:txBody>
      </p:sp>
    </p:spTree>
    <p:extLst>
      <p:ext uri="{BB962C8B-B14F-4D97-AF65-F5344CB8AC3E}">
        <p14:creationId xmlns:p14="http://schemas.microsoft.com/office/powerpoint/2010/main" val="2068520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fontScale="92500"/>
          </a:bodyPr>
          <a:lstStyle/>
          <a:p>
            <a:r>
              <a:rPr lang="en-US" dirty="0" smtClean="0"/>
              <a:t>It makes marriage primarily about the emotional needs/wants of adults, and makes it no different than any other relationship or contract</a:t>
            </a:r>
          </a:p>
          <a:p>
            <a:r>
              <a:rPr lang="en-US" dirty="0" smtClean="0"/>
              <a:t>It removes, in principle, any boundaries to what a marriage can or should be.</a:t>
            </a:r>
          </a:p>
          <a:p>
            <a:pPr lvl="1"/>
            <a:r>
              <a:rPr lang="en-US" dirty="0" smtClean="0"/>
              <a:t>Polygamy</a:t>
            </a:r>
          </a:p>
          <a:p>
            <a:pPr lvl="1"/>
            <a:r>
              <a:rPr lang="en-US" dirty="0" smtClean="0"/>
              <a:t>Incest</a:t>
            </a:r>
          </a:p>
          <a:p>
            <a:pPr lvl="1"/>
            <a:r>
              <a:rPr lang="en-US" dirty="0" smtClean="0"/>
              <a:t>Open Marriages</a:t>
            </a:r>
          </a:p>
          <a:p>
            <a:pPr lvl="1"/>
            <a:r>
              <a:rPr lang="en-US" dirty="0" smtClean="0"/>
              <a:t>Leasing of Spouses</a:t>
            </a:r>
          </a:p>
        </p:txBody>
      </p:sp>
    </p:spTree>
    <p:extLst>
      <p:ext uri="{BB962C8B-B14F-4D97-AF65-F5344CB8AC3E}">
        <p14:creationId xmlns:p14="http://schemas.microsoft.com/office/powerpoint/2010/main" val="168206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Marriage?</a:t>
            </a:r>
            <a:endParaRPr lang="en-US" dirty="0"/>
          </a:p>
        </p:txBody>
      </p:sp>
      <p:sp>
        <p:nvSpPr>
          <p:cNvPr id="3" name="Content Placeholder 2"/>
          <p:cNvSpPr>
            <a:spLocks noGrp="1"/>
          </p:cNvSpPr>
          <p:nvPr>
            <p:ph idx="1"/>
          </p:nvPr>
        </p:nvSpPr>
        <p:spPr/>
        <p:txBody>
          <a:bodyPr/>
          <a:lstStyle/>
          <a:p>
            <a:r>
              <a:rPr lang="en-US" dirty="0" smtClean="0"/>
              <a:t>Marriage is a life-long union between a man and a woman</a:t>
            </a:r>
            <a:endParaRPr lang="en-US" dirty="0"/>
          </a:p>
        </p:txBody>
      </p:sp>
    </p:spTree>
    <p:extLst>
      <p:ext uri="{BB962C8B-B14F-4D97-AF65-F5344CB8AC3E}">
        <p14:creationId xmlns:p14="http://schemas.microsoft.com/office/powerpoint/2010/main" val="3460214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Ethics Council</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“In the case of consensual incest among adult siblings, neither the fear of negative consequences for the family , nor the possibility of the birth of children from such incestuous relationships can justify a criminal prohibition</a:t>
            </a:r>
            <a:r>
              <a:rPr lang="en-US" dirty="0" smtClean="0"/>
              <a:t>.”</a:t>
            </a:r>
            <a:endParaRPr lang="en-US" dirty="0"/>
          </a:p>
          <a:p>
            <a:pPr marL="0" indent="0">
              <a:buNone/>
            </a:pPr>
            <a:r>
              <a:rPr lang="en-US" dirty="0"/>
              <a:t>“The fundamental right of adult siblings to sexual self-determination has more weight in such cases than the abstract protection of the family</a:t>
            </a:r>
            <a:r>
              <a:rPr lang="en-US" dirty="0" smtClean="0"/>
              <a:t>.”</a:t>
            </a:r>
          </a:p>
          <a:p>
            <a:pPr marL="0" indent="0">
              <a:buNone/>
            </a:pPr>
            <a:r>
              <a:rPr lang="en-US" dirty="0" smtClean="0"/>
              <a:t>September 2014</a:t>
            </a:r>
            <a:endParaRPr lang="en-US" dirty="0"/>
          </a:p>
          <a:p>
            <a:endParaRPr lang="en-US" dirty="0"/>
          </a:p>
        </p:txBody>
      </p:sp>
    </p:spTree>
    <p:extLst>
      <p:ext uri="{BB962C8B-B14F-4D97-AF65-F5344CB8AC3E}">
        <p14:creationId xmlns:p14="http://schemas.microsoft.com/office/powerpoint/2010/main" val="1674914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lnSpcReduction="10000"/>
          </a:bodyPr>
          <a:lstStyle/>
          <a:p>
            <a:r>
              <a:rPr lang="en-US" dirty="0" smtClean="0"/>
              <a:t>It makes marriage primarily about the emotional needs/wants of adults, and makes it no different than any other relationship or contract</a:t>
            </a:r>
          </a:p>
          <a:p>
            <a:r>
              <a:rPr lang="en-US" dirty="0" smtClean="0"/>
              <a:t>It removes, in principle, any boundaries to what a marriage can or should be.</a:t>
            </a:r>
          </a:p>
          <a:p>
            <a:r>
              <a:rPr lang="en-US" dirty="0" smtClean="0"/>
              <a:t>It divorces child-bearing from the concept of marriage, eliminating the expectation of a child being raised by its biological parents</a:t>
            </a:r>
          </a:p>
        </p:txBody>
      </p:sp>
    </p:spTree>
    <p:extLst>
      <p:ext uri="{BB962C8B-B14F-4D97-AF65-F5344CB8AC3E}">
        <p14:creationId xmlns:p14="http://schemas.microsoft.com/office/powerpoint/2010/main" val="1682062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a:bodyPr>
          <a:lstStyle/>
          <a:p>
            <a:r>
              <a:rPr lang="en-US" dirty="0" smtClean="0"/>
              <a:t>It treats male and female as interchangeable</a:t>
            </a:r>
          </a:p>
          <a:p>
            <a:r>
              <a:rPr lang="en-US" dirty="0" smtClean="0"/>
              <a:t>It treats mothers and fathers as though they are interchangeable</a:t>
            </a:r>
            <a:endParaRPr lang="en-US" dirty="0"/>
          </a:p>
        </p:txBody>
      </p:sp>
    </p:spTree>
    <p:extLst>
      <p:ext uri="{BB962C8B-B14F-4D97-AF65-F5344CB8AC3E}">
        <p14:creationId xmlns:p14="http://schemas.microsoft.com/office/powerpoint/2010/main" val="1542127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Matthew 22:30 (ESV) </a:t>
            </a:r>
            <a:endParaRPr lang="en-US" dirty="0"/>
          </a:p>
        </p:txBody>
      </p:sp>
      <p:sp>
        <p:nvSpPr>
          <p:cNvPr id="3" name="Content Placeholder 2"/>
          <p:cNvSpPr>
            <a:spLocks noGrp="1"/>
          </p:cNvSpPr>
          <p:nvPr>
            <p:ph idx="1"/>
          </p:nvPr>
        </p:nvSpPr>
        <p:spPr/>
        <p:txBody>
          <a:bodyPr/>
          <a:lstStyle/>
          <a:p>
            <a:pPr marL="0" indent="0">
              <a:buNone/>
            </a:pPr>
            <a:r>
              <a:rPr lang="en-US" b="1" dirty="0" smtClean="0"/>
              <a:t>30</a:t>
            </a:r>
            <a:r>
              <a:rPr lang="en-US" dirty="0" smtClean="0"/>
              <a:t> </a:t>
            </a:r>
            <a:r>
              <a:rPr lang="en-US" dirty="0"/>
              <a:t>For in the resurrection they neither marry nor are given in marriage, but are like angels in heaven. </a:t>
            </a:r>
          </a:p>
          <a:p>
            <a:endParaRPr lang="en-US" dirty="0"/>
          </a:p>
        </p:txBody>
      </p:sp>
    </p:spTree>
    <p:extLst>
      <p:ext uri="{BB962C8B-B14F-4D97-AF65-F5344CB8AC3E}">
        <p14:creationId xmlns:p14="http://schemas.microsoft.com/office/powerpoint/2010/main" val="965377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a:bodyPr>
          <a:lstStyle/>
          <a:p>
            <a:r>
              <a:rPr lang="en-US" dirty="0" smtClean="0"/>
              <a:t>It treats male and female as interchangeable</a:t>
            </a:r>
          </a:p>
          <a:p>
            <a:r>
              <a:rPr lang="en-US" dirty="0" smtClean="0"/>
              <a:t>It treats mothers and fathers as though they are interchangeable</a:t>
            </a:r>
          </a:p>
          <a:p>
            <a:r>
              <a:rPr lang="en-US" dirty="0" smtClean="0"/>
              <a:t>It drives those who believe in Biblical marriage to the margins of culture.</a:t>
            </a:r>
            <a:endParaRPr lang="en-US" dirty="0"/>
          </a:p>
        </p:txBody>
      </p:sp>
    </p:spTree>
    <p:extLst>
      <p:ext uri="{BB962C8B-B14F-4D97-AF65-F5344CB8AC3E}">
        <p14:creationId xmlns:p14="http://schemas.microsoft.com/office/powerpoint/2010/main" val="1542127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Driving Christians to the Margins of Society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can not serve in any government position in San Antonio, TX or fulfill any contracts for the city.</a:t>
            </a:r>
          </a:p>
          <a:p>
            <a:r>
              <a:rPr lang="en-US" dirty="0" smtClean="0"/>
              <a:t>I am unfit for an executive position in Mozilla</a:t>
            </a:r>
          </a:p>
          <a:p>
            <a:r>
              <a:rPr lang="en-US" dirty="0" smtClean="0"/>
              <a:t>I might not be able to run a bakery in CO.</a:t>
            </a:r>
          </a:p>
          <a:p>
            <a:r>
              <a:rPr lang="en-US" dirty="0" smtClean="0"/>
              <a:t>I might not be able to run a bed and breakfast in NY.</a:t>
            </a:r>
          </a:p>
          <a:p>
            <a:r>
              <a:rPr lang="en-US" dirty="0" smtClean="0"/>
              <a:t>I might not be able to run a T-shirt company in KY.</a:t>
            </a:r>
          </a:p>
          <a:p>
            <a:r>
              <a:rPr lang="en-US" dirty="0" smtClean="0"/>
              <a:t>I might not be able to run a photography business in NM</a:t>
            </a:r>
          </a:p>
        </p:txBody>
      </p:sp>
    </p:spTree>
    <p:extLst>
      <p:ext uri="{BB962C8B-B14F-4D97-AF65-F5344CB8AC3E}">
        <p14:creationId xmlns:p14="http://schemas.microsoft.com/office/powerpoint/2010/main" val="1537858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San Antonio Non-Discrimination Ordinance</a:t>
            </a:r>
            <a:endParaRPr lang="en-US" dirty="0"/>
          </a:p>
        </p:txBody>
      </p:sp>
      <p:sp>
        <p:nvSpPr>
          <p:cNvPr id="3" name="Content Placeholder 2"/>
          <p:cNvSpPr>
            <a:spLocks noGrp="1"/>
          </p:cNvSpPr>
          <p:nvPr>
            <p:ph idx="1"/>
          </p:nvPr>
        </p:nvSpPr>
        <p:spPr/>
        <p:txBody>
          <a:bodyPr/>
          <a:lstStyle/>
          <a:p>
            <a:pPr marL="0" indent="0">
              <a:buNone/>
            </a:pPr>
            <a:r>
              <a:rPr lang="en-US" dirty="0"/>
              <a:t>“No person shall be appointed to a position if the city council finds that such person has, prior to such proposed appointment, engaged in discrimination or demonstrated a bias, by word or deed, against any person, group or organization on the basis of </a:t>
            </a:r>
            <a:r>
              <a:rPr lang="en-US" dirty="0" smtClean="0"/>
              <a:t>… sexual orientation…”</a:t>
            </a:r>
            <a:endParaRPr lang="en-US" dirty="0"/>
          </a:p>
        </p:txBody>
      </p:sp>
    </p:spTree>
    <p:extLst>
      <p:ext uri="{BB962C8B-B14F-4D97-AF65-F5344CB8AC3E}">
        <p14:creationId xmlns:p14="http://schemas.microsoft.com/office/powerpoint/2010/main" val="2865439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Brendan </a:t>
            </a:r>
            <a:r>
              <a:rPr lang="en-US" dirty="0" err="1" smtClean="0"/>
              <a:t>Eich</a:t>
            </a:r>
            <a:endParaRPr lang="en-US" dirty="0"/>
          </a:p>
        </p:txBody>
      </p:sp>
      <p:sp>
        <p:nvSpPr>
          <p:cNvPr id="3" name="Content Placeholder 2"/>
          <p:cNvSpPr>
            <a:spLocks noGrp="1"/>
          </p:cNvSpPr>
          <p:nvPr>
            <p:ph idx="1"/>
          </p:nvPr>
        </p:nvSpPr>
        <p:spPr/>
        <p:txBody>
          <a:bodyPr/>
          <a:lstStyle/>
          <a:p>
            <a:r>
              <a:rPr lang="en-US" dirty="0" smtClean="0"/>
              <a:t>Invented the JavaScript language that is on nearly every web page</a:t>
            </a:r>
          </a:p>
          <a:p>
            <a:r>
              <a:rPr lang="en-US" dirty="0" smtClean="0"/>
              <a:t>Founded Mozilla 15 years ago</a:t>
            </a:r>
          </a:p>
          <a:p>
            <a:r>
              <a:rPr lang="en-US" dirty="0" smtClean="0"/>
              <a:t>Was forced to resign as CEO  of Mozilla because he had donated $1000 to support traditional marriage six years ago</a:t>
            </a:r>
            <a:endParaRPr lang="en-US" dirty="0"/>
          </a:p>
        </p:txBody>
      </p:sp>
    </p:spTree>
    <p:extLst>
      <p:ext uri="{BB962C8B-B14F-4D97-AF65-F5344CB8AC3E}">
        <p14:creationId xmlns:p14="http://schemas.microsoft.com/office/powerpoint/2010/main" val="1451916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Baker in Colorado</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Jack Phillips is a baker who declined to bake a wedding cake for a same-sex couple because his Christian belief is that marriage exists only between a man and woman. Now a Colorado judge has ordered him to bake cakes for same-sex marriages, and if Phillips refuses, he could go to jail</a:t>
            </a:r>
            <a:r>
              <a:rPr lang="en-US" dirty="0" smtClean="0"/>
              <a:t>.</a:t>
            </a:r>
          </a:p>
          <a:p>
            <a:pPr marL="0" indent="0">
              <a:buNone/>
            </a:pPr>
            <a:r>
              <a:rPr lang="en-US" dirty="0"/>
              <a:t>Phillips told the men, "I'll make you birthday cakes, shower cakes, sell you cookies and brownies, I just don't make cakes for same-sex weddings."</a:t>
            </a:r>
          </a:p>
        </p:txBody>
      </p:sp>
    </p:spTree>
    <p:extLst>
      <p:ext uri="{BB962C8B-B14F-4D97-AF65-F5344CB8AC3E}">
        <p14:creationId xmlns:p14="http://schemas.microsoft.com/office/powerpoint/2010/main" val="379211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Judge Rules Christian Photographer MUST Photograph Gay “Weddings”</a:t>
            </a:r>
            <a:endParaRPr lang="en-US" dirty="0"/>
          </a:p>
        </p:txBody>
      </p:sp>
      <p:sp>
        <p:nvSpPr>
          <p:cNvPr id="3" name="Content Placeholder 2"/>
          <p:cNvSpPr>
            <a:spLocks noGrp="1"/>
          </p:cNvSpPr>
          <p:nvPr>
            <p:ph idx="1"/>
          </p:nvPr>
        </p:nvSpPr>
        <p:spPr/>
        <p:txBody>
          <a:bodyPr/>
          <a:lstStyle/>
          <a:p>
            <a:pPr marL="0" indent="0">
              <a:buNone/>
            </a:pPr>
            <a:r>
              <a:rPr lang="en-US" dirty="0" smtClean="0"/>
              <a:t>“At </a:t>
            </a:r>
            <a:r>
              <a:rPr lang="en-US" dirty="0"/>
              <a:t>its heart, this case teaches that at some point in our lives all of us must compromise, if only a little, to accommodate the contrasting values of others…. </a:t>
            </a:r>
            <a:r>
              <a:rPr lang="en-US" dirty="0" smtClean="0"/>
              <a:t>I </a:t>
            </a:r>
            <a:r>
              <a:rPr lang="en-US" dirty="0"/>
              <a:t>would say to the </a:t>
            </a:r>
            <a:r>
              <a:rPr lang="en-US" dirty="0" err="1"/>
              <a:t>Huguenins</a:t>
            </a:r>
            <a:r>
              <a:rPr lang="en-US" dirty="0"/>
              <a:t>, with the utmost respect: it is the price of citizenship.”</a:t>
            </a:r>
          </a:p>
        </p:txBody>
      </p:sp>
    </p:spTree>
    <p:extLst>
      <p:ext uri="{BB962C8B-B14F-4D97-AF65-F5344CB8AC3E}">
        <p14:creationId xmlns:p14="http://schemas.microsoft.com/office/powerpoint/2010/main" val="82150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Plan for Marriage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Genesis 2:18–24 (ESV) — 18</a:t>
            </a:r>
            <a:r>
              <a:rPr lang="en-US" dirty="0"/>
              <a:t> Then the </a:t>
            </a:r>
            <a:r>
              <a:rPr lang="en-US" cap="small" dirty="0"/>
              <a:t>Lord</a:t>
            </a:r>
            <a:r>
              <a:rPr lang="en-US" dirty="0"/>
              <a:t> God said, “It is not good that the man should be alone; I will make him a helper fit for him.” </a:t>
            </a:r>
            <a:r>
              <a:rPr lang="en-US" b="1" dirty="0" smtClean="0"/>
              <a:t>… 21</a:t>
            </a:r>
            <a:r>
              <a:rPr lang="en-US" dirty="0" smtClean="0"/>
              <a:t> </a:t>
            </a:r>
            <a:r>
              <a:rPr lang="en-US" dirty="0"/>
              <a:t>So the </a:t>
            </a:r>
            <a:r>
              <a:rPr lang="en-US" cap="small" dirty="0"/>
              <a:t>Lord</a:t>
            </a:r>
            <a:r>
              <a:rPr lang="en-US" dirty="0"/>
              <a:t> God caused a deep sleep to fall upon the man, and while he slept took one of his ribs and closed up its place with flesh. </a:t>
            </a:r>
            <a:r>
              <a:rPr lang="en-US" b="1" dirty="0"/>
              <a:t>22</a:t>
            </a:r>
            <a:r>
              <a:rPr lang="en-US" dirty="0"/>
              <a:t> And the rib that the </a:t>
            </a:r>
            <a:r>
              <a:rPr lang="en-US" cap="small" dirty="0"/>
              <a:t>Lord</a:t>
            </a:r>
            <a:r>
              <a:rPr lang="en-US" dirty="0"/>
              <a:t> God had taken from the man he made into a woman and brought her to the man. </a:t>
            </a:r>
            <a:r>
              <a:rPr lang="en-US" b="1" dirty="0"/>
              <a:t>23</a:t>
            </a:r>
            <a:r>
              <a:rPr lang="en-US" dirty="0"/>
              <a:t> Then the man said, “This at last is bone of my bones and flesh of my flesh; she shall be called Woman, because she was taken out of Man.” </a:t>
            </a:r>
            <a:r>
              <a:rPr lang="en-US" b="1" dirty="0"/>
              <a:t>24</a:t>
            </a:r>
            <a:r>
              <a:rPr lang="en-US" dirty="0"/>
              <a:t> Therefore a man shall leave his father and his mother and hold fast to his wife, and they shall become one flesh. </a:t>
            </a:r>
          </a:p>
        </p:txBody>
      </p:sp>
    </p:spTree>
    <p:extLst>
      <p:ext uri="{BB962C8B-B14F-4D97-AF65-F5344CB8AC3E}">
        <p14:creationId xmlns:p14="http://schemas.microsoft.com/office/powerpoint/2010/main" val="2899940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T-Shirt Company in Kentucky MUST Print Gay Pride T-Shirts</a:t>
            </a:r>
            <a:endParaRPr lang="en-US" dirty="0"/>
          </a:p>
        </p:txBody>
      </p:sp>
      <p:sp>
        <p:nvSpPr>
          <p:cNvPr id="3" name="Content Placeholder 2"/>
          <p:cNvSpPr>
            <a:spLocks noGrp="1"/>
          </p:cNvSpPr>
          <p:nvPr>
            <p:ph idx="1"/>
          </p:nvPr>
        </p:nvSpPr>
        <p:spPr/>
        <p:txBody>
          <a:bodyPr/>
          <a:lstStyle/>
          <a:p>
            <a:pPr marL="0" indent="0">
              <a:buNone/>
            </a:pPr>
            <a:r>
              <a:rPr lang="en-US" dirty="0"/>
              <a:t>Not only did the judge rule that Adamson’s actions constituted unlawful discrimination in violation of the Fairness Ordinance, he also ordered him “to participate in diversity training to be conducted by the Lexington-Fayette Urban County Human Rights Commission within twelve months of the issuance of this order.”</a:t>
            </a:r>
          </a:p>
        </p:txBody>
      </p:sp>
    </p:spTree>
    <p:extLst>
      <p:ext uri="{BB962C8B-B14F-4D97-AF65-F5344CB8AC3E}">
        <p14:creationId xmlns:p14="http://schemas.microsoft.com/office/powerpoint/2010/main" val="1755537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a:bodyPr>
          <a:lstStyle/>
          <a:p>
            <a:r>
              <a:rPr lang="en-US" dirty="0" smtClean="0"/>
              <a:t>It treats male and female as interchangeable</a:t>
            </a:r>
          </a:p>
          <a:p>
            <a:r>
              <a:rPr lang="en-US" dirty="0" smtClean="0"/>
              <a:t>It treats mothers and fathers as though they are interchangeable</a:t>
            </a:r>
          </a:p>
          <a:p>
            <a:r>
              <a:rPr lang="en-US" dirty="0" smtClean="0"/>
              <a:t>It drives those who believe in Biblical marriage to the margins of culture.</a:t>
            </a:r>
          </a:p>
          <a:p>
            <a:r>
              <a:rPr lang="en-US" dirty="0"/>
              <a:t>It throws away marriage as it has been known in every culture since the beginning of </a:t>
            </a:r>
            <a:r>
              <a:rPr lang="en-US" dirty="0" smtClean="0"/>
              <a:t>time</a:t>
            </a:r>
            <a:endParaRPr lang="en-US" dirty="0"/>
          </a:p>
        </p:txBody>
      </p:sp>
    </p:spTree>
    <p:extLst>
      <p:ext uri="{BB962C8B-B14F-4D97-AF65-F5344CB8AC3E}">
        <p14:creationId xmlns:p14="http://schemas.microsoft.com/office/powerpoint/2010/main" val="1542127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Redefining Marriage</a:t>
            </a:r>
            <a:endParaRPr lang="en-US" dirty="0"/>
          </a:p>
        </p:txBody>
      </p:sp>
      <p:sp>
        <p:nvSpPr>
          <p:cNvPr id="3" name="Content Placeholder 2"/>
          <p:cNvSpPr>
            <a:spLocks noGrp="1"/>
          </p:cNvSpPr>
          <p:nvPr>
            <p:ph idx="1"/>
          </p:nvPr>
        </p:nvSpPr>
        <p:spPr/>
        <p:txBody>
          <a:bodyPr>
            <a:normAutofit/>
          </a:bodyPr>
          <a:lstStyle/>
          <a:p>
            <a:r>
              <a:rPr lang="en-US" dirty="0" smtClean="0"/>
              <a:t>It treats male and female as interchangeable</a:t>
            </a:r>
          </a:p>
          <a:p>
            <a:r>
              <a:rPr lang="en-US" dirty="0" smtClean="0"/>
              <a:t>It treats mothers and fathers as though they are interchangeable</a:t>
            </a:r>
          </a:p>
          <a:p>
            <a:r>
              <a:rPr lang="en-US" dirty="0" smtClean="0"/>
              <a:t>It drives those who believe in Biblical marriage to the margins of culture.</a:t>
            </a:r>
          </a:p>
          <a:p>
            <a:r>
              <a:rPr lang="en-US" dirty="0"/>
              <a:t>It throws away marriage as it has been known in every culture since the beginning of time</a:t>
            </a:r>
          </a:p>
          <a:p>
            <a:r>
              <a:rPr lang="en-US" dirty="0"/>
              <a:t>It throws away marriage as ordained by God</a:t>
            </a:r>
          </a:p>
          <a:p>
            <a:endParaRPr lang="en-US" dirty="0"/>
          </a:p>
        </p:txBody>
      </p:sp>
    </p:spTree>
    <p:extLst>
      <p:ext uri="{BB962C8B-B14F-4D97-AF65-F5344CB8AC3E}">
        <p14:creationId xmlns:p14="http://schemas.microsoft.com/office/powerpoint/2010/main" val="1542127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Last Time we Redefined Marriage</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Over thirty years ago, “no-fault” divorce laws began to be implemented across the country</a:t>
            </a:r>
          </a:p>
          <a:p>
            <a:r>
              <a:rPr lang="en-US" dirty="0" smtClean="0"/>
              <a:t>This ended the expectation that marriage would be permanent</a:t>
            </a:r>
          </a:p>
          <a:p>
            <a:r>
              <a:rPr lang="en-US" dirty="0" smtClean="0"/>
              <a:t>Now people can divorce their spouses for any reason, or no reason at all</a:t>
            </a:r>
          </a:p>
          <a:p>
            <a:r>
              <a:rPr lang="en-US" dirty="0" smtClean="0"/>
              <a:t>About 80% of divorces are unilateral</a:t>
            </a:r>
          </a:p>
          <a:p>
            <a:r>
              <a:rPr lang="en-US" dirty="0" smtClean="0"/>
              <a:t>How have marriages and children fared in the past 30 years?</a:t>
            </a:r>
          </a:p>
          <a:p>
            <a:endParaRPr lang="en-US" dirty="0"/>
          </a:p>
        </p:txBody>
      </p:sp>
    </p:spTree>
    <p:extLst>
      <p:ext uri="{BB962C8B-B14F-4D97-AF65-F5344CB8AC3E}">
        <p14:creationId xmlns:p14="http://schemas.microsoft.com/office/powerpoint/2010/main" val="1605038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 of Redefining Marriage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in 3 children live in a home without their biological </a:t>
            </a:r>
            <a:r>
              <a:rPr lang="en-US" dirty="0" smtClean="0"/>
              <a:t>father, resulting in…</a:t>
            </a:r>
            <a:endParaRPr lang="en-US" dirty="0"/>
          </a:p>
          <a:p>
            <a:pPr lvl="1"/>
            <a:r>
              <a:rPr lang="en-US" dirty="0" smtClean="0"/>
              <a:t>Greater poverty</a:t>
            </a:r>
          </a:p>
          <a:p>
            <a:pPr lvl="1"/>
            <a:r>
              <a:rPr lang="en-US" dirty="0" smtClean="0"/>
              <a:t>Higher youth crime rates </a:t>
            </a:r>
          </a:p>
          <a:p>
            <a:pPr lvl="1"/>
            <a:r>
              <a:rPr lang="en-US" dirty="0" smtClean="0"/>
              <a:t>More juvenile delinquency</a:t>
            </a:r>
          </a:p>
          <a:p>
            <a:pPr lvl="1"/>
            <a:r>
              <a:rPr lang="en-US" dirty="0" smtClean="0"/>
              <a:t>More teen pregnancy and sexual activity</a:t>
            </a:r>
          </a:p>
          <a:p>
            <a:pPr lvl="1"/>
            <a:r>
              <a:rPr lang="en-US" dirty="0" smtClean="0"/>
              <a:t>More child abuse</a:t>
            </a:r>
          </a:p>
          <a:p>
            <a:pPr lvl="1"/>
            <a:r>
              <a:rPr lang="en-US" dirty="0" smtClean="0"/>
              <a:t>Higher rates of drug use</a:t>
            </a:r>
          </a:p>
          <a:p>
            <a:pPr lvl="1"/>
            <a:r>
              <a:rPr lang="en-US" dirty="0" smtClean="0"/>
              <a:t>Higher rates of childhood obesity</a:t>
            </a:r>
          </a:p>
          <a:p>
            <a:pPr lvl="1"/>
            <a:r>
              <a:rPr lang="en-US" dirty="0" smtClean="0"/>
              <a:t>Lower academic success</a:t>
            </a:r>
          </a:p>
          <a:p>
            <a:endParaRPr lang="en-US" dirty="0"/>
          </a:p>
        </p:txBody>
      </p:sp>
    </p:spTree>
    <p:extLst>
      <p:ext uri="{BB962C8B-B14F-4D97-AF65-F5344CB8AC3E}">
        <p14:creationId xmlns:p14="http://schemas.microsoft.com/office/powerpoint/2010/main" val="1600163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Two Views of Marriage</a:t>
            </a:r>
            <a:endParaRPr lang="en-US" dirty="0"/>
          </a:p>
        </p:txBody>
      </p:sp>
      <p:sp>
        <p:nvSpPr>
          <p:cNvPr id="8" name="Text Placeholder 7"/>
          <p:cNvSpPr>
            <a:spLocks noGrp="1"/>
          </p:cNvSpPr>
          <p:nvPr>
            <p:ph type="body" idx="1"/>
          </p:nvPr>
        </p:nvSpPr>
        <p:spPr/>
        <p:txBody>
          <a:bodyPr>
            <a:normAutofit/>
          </a:bodyPr>
          <a:lstStyle/>
          <a:p>
            <a:r>
              <a:rPr lang="en-US" dirty="0" smtClean="0"/>
              <a:t>Biblical/Traditional View</a:t>
            </a:r>
            <a:endParaRPr lang="en-US" dirty="0"/>
          </a:p>
        </p:txBody>
      </p:sp>
      <p:sp>
        <p:nvSpPr>
          <p:cNvPr id="9" name="Content Placeholder 8"/>
          <p:cNvSpPr>
            <a:spLocks noGrp="1"/>
          </p:cNvSpPr>
          <p:nvPr>
            <p:ph sz="half" idx="2"/>
          </p:nvPr>
        </p:nvSpPr>
        <p:spPr/>
        <p:txBody>
          <a:bodyPr/>
          <a:lstStyle/>
          <a:p>
            <a:r>
              <a:rPr lang="en-US" dirty="0" smtClean="0"/>
              <a:t>Distinct from other relationships and contracts in kind</a:t>
            </a:r>
          </a:p>
          <a:p>
            <a:r>
              <a:rPr lang="en-US" dirty="0" smtClean="0"/>
              <a:t>Permanent</a:t>
            </a:r>
          </a:p>
          <a:p>
            <a:r>
              <a:rPr lang="en-US" dirty="0" smtClean="0"/>
              <a:t>Exclusive</a:t>
            </a:r>
          </a:p>
          <a:p>
            <a:r>
              <a:rPr lang="en-US" dirty="0" smtClean="0"/>
              <a:t>1 Male + 1 Female</a:t>
            </a:r>
          </a:p>
          <a:p>
            <a:r>
              <a:rPr lang="en-US" dirty="0" smtClean="0"/>
              <a:t>Commitment</a:t>
            </a:r>
          </a:p>
          <a:p>
            <a:r>
              <a:rPr lang="en-US" dirty="0" smtClean="0"/>
              <a:t>Ordered toward creating and raising children</a:t>
            </a:r>
            <a:endParaRPr lang="en-US" dirty="0"/>
          </a:p>
        </p:txBody>
      </p:sp>
      <p:sp>
        <p:nvSpPr>
          <p:cNvPr id="10" name="Text Placeholder 9"/>
          <p:cNvSpPr>
            <a:spLocks noGrp="1"/>
          </p:cNvSpPr>
          <p:nvPr>
            <p:ph type="body" sz="quarter" idx="3"/>
          </p:nvPr>
        </p:nvSpPr>
        <p:spPr/>
        <p:txBody>
          <a:bodyPr/>
          <a:lstStyle/>
          <a:p>
            <a:r>
              <a:rPr lang="en-US" dirty="0" smtClean="0"/>
              <a:t>New View</a:t>
            </a:r>
            <a:endParaRPr lang="en-US" dirty="0"/>
          </a:p>
        </p:txBody>
      </p:sp>
      <p:sp>
        <p:nvSpPr>
          <p:cNvPr id="11" name="Content Placeholder 10"/>
          <p:cNvSpPr>
            <a:spLocks noGrp="1"/>
          </p:cNvSpPr>
          <p:nvPr>
            <p:ph sz="quarter" idx="4"/>
          </p:nvPr>
        </p:nvSpPr>
        <p:spPr>
          <a:xfrm>
            <a:off x="4645025" y="2174875"/>
            <a:ext cx="4270375" cy="3951288"/>
          </a:xfrm>
        </p:spPr>
        <p:txBody>
          <a:bodyPr/>
          <a:lstStyle/>
          <a:p>
            <a:r>
              <a:rPr lang="en-US" dirty="0" smtClean="0"/>
              <a:t>Differs from other relationships and contracts in degree, not kind</a:t>
            </a:r>
          </a:p>
          <a:p>
            <a:r>
              <a:rPr lang="en-US" dirty="0" smtClean="0"/>
              <a:t>Not necessarily permanent</a:t>
            </a:r>
          </a:p>
          <a:p>
            <a:r>
              <a:rPr lang="en-US" dirty="0" smtClean="0"/>
              <a:t>Not necessarily exclusive</a:t>
            </a:r>
          </a:p>
          <a:p>
            <a:r>
              <a:rPr lang="en-US" dirty="0" smtClean="0"/>
              <a:t>Many possible combinations</a:t>
            </a:r>
          </a:p>
          <a:p>
            <a:r>
              <a:rPr lang="en-US" dirty="0" smtClean="0"/>
              <a:t>Compatibility</a:t>
            </a:r>
          </a:p>
          <a:p>
            <a:r>
              <a:rPr lang="en-US" dirty="0" smtClean="0"/>
              <a:t>Ordered toward individual personal fulfillment</a:t>
            </a:r>
            <a:endParaRPr lang="en-US" dirty="0"/>
          </a:p>
        </p:txBody>
      </p:sp>
    </p:spTree>
    <p:extLst>
      <p:ext uri="{BB962C8B-B14F-4D97-AF65-F5344CB8AC3E}">
        <p14:creationId xmlns:p14="http://schemas.microsoft.com/office/powerpoint/2010/main" val="3073038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Psalm </a:t>
            </a:r>
            <a:r>
              <a:rPr lang="en-US" b="1" dirty="0" smtClean="0"/>
              <a:t>127 </a:t>
            </a:r>
            <a:r>
              <a:rPr lang="en-US" b="1" dirty="0"/>
              <a:t>(ESV)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1</a:t>
            </a:r>
            <a:r>
              <a:rPr lang="en-US" dirty="0" smtClean="0"/>
              <a:t> </a:t>
            </a:r>
            <a:r>
              <a:rPr lang="en-US" b="1" u="sng" dirty="0"/>
              <a:t>Unless the </a:t>
            </a:r>
            <a:r>
              <a:rPr lang="en-US" b="1" u="sng" cap="small" dirty="0"/>
              <a:t>Lord</a:t>
            </a:r>
            <a:r>
              <a:rPr lang="en-US" b="1" u="sng" dirty="0"/>
              <a:t> builds the house, those who build it labor in vain.</a:t>
            </a:r>
            <a:r>
              <a:rPr lang="en-US" dirty="0"/>
              <a:t> Unless the </a:t>
            </a:r>
            <a:r>
              <a:rPr lang="en-US" cap="small" dirty="0"/>
              <a:t>Lord</a:t>
            </a:r>
            <a:r>
              <a:rPr lang="en-US" dirty="0"/>
              <a:t> watches over the city, the watchman stays awake in vain. </a:t>
            </a:r>
            <a:r>
              <a:rPr lang="en-US" b="1" dirty="0"/>
              <a:t>2</a:t>
            </a:r>
            <a:r>
              <a:rPr lang="en-US" dirty="0"/>
              <a:t> It is in vain that you rise up early and go late to rest, eating the bread of anxious toil; for he gives to his beloved sleep. </a:t>
            </a:r>
            <a:r>
              <a:rPr lang="en-US" b="1" dirty="0"/>
              <a:t>3</a:t>
            </a:r>
            <a:r>
              <a:rPr lang="en-US" dirty="0"/>
              <a:t> Behold, children are a heritage from the </a:t>
            </a:r>
            <a:r>
              <a:rPr lang="en-US" cap="small" dirty="0"/>
              <a:t>Lord</a:t>
            </a:r>
            <a:r>
              <a:rPr lang="en-US" dirty="0"/>
              <a:t>, the fruit of the womb a reward. </a:t>
            </a:r>
            <a:r>
              <a:rPr lang="en-US" b="1" dirty="0"/>
              <a:t>4</a:t>
            </a:r>
            <a:r>
              <a:rPr lang="en-US" dirty="0"/>
              <a:t> Like arrows in the hand of a warrior are the children of one’s youth. </a:t>
            </a:r>
            <a:r>
              <a:rPr lang="en-US" b="1" dirty="0"/>
              <a:t>5</a:t>
            </a:r>
            <a:r>
              <a:rPr lang="en-US" dirty="0"/>
              <a:t> Blessed is the man who fills his quiver with them! He shall not be put to shame when he speaks with his enemies in the gate. </a:t>
            </a:r>
          </a:p>
          <a:p>
            <a:endParaRPr lang="en-US" dirty="0"/>
          </a:p>
        </p:txBody>
      </p:sp>
    </p:spTree>
    <p:extLst>
      <p:ext uri="{BB962C8B-B14F-4D97-AF65-F5344CB8AC3E}">
        <p14:creationId xmlns:p14="http://schemas.microsoft.com/office/powerpoint/2010/main" val="667655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altLang="en-US" smtClean="0"/>
          </a:p>
        </p:txBody>
      </p:sp>
      <p:sp>
        <p:nvSpPr>
          <p:cNvPr id="38915" name="Rectangle 3"/>
          <p:cNvSpPr>
            <a:spLocks noGrp="1" noChangeArrowheads="1"/>
          </p:cNvSpPr>
          <p:nvPr>
            <p:ph type="body" idx="1"/>
          </p:nvPr>
        </p:nvSpPr>
        <p:spPr/>
        <p:txBody>
          <a:bodyPr/>
          <a:lstStyle/>
          <a:p>
            <a:pPr algn="ctr" eaLnBrk="1" hangingPunct="1">
              <a:buFontTx/>
              <a:buNone/>
            </a:pPr>
            <a:r>
              <a:rPr lang="en-US" altLang="en-US" sz="7200" smtClean="0"/>
              <a:t>God’s way is the best way!</a:t>
            </a:r>
          </a:p>
        </p:txBody>
      </p:sp>
    </p:spTree>
    <p:extLst>
      <p:ext uri="{BB962C8B-B14F-4D97-AF65-F5344CB8AC3E}">
        <p14:creationId xmlns:p14="http://schemas.microsoft.com/office/powerpoint/2010/main" val="2396973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Affirmation of Marriage</a:t>
            </a:r>
            <a:endParaRPr lang="en-US" dirty="0"/>
          </a:p>
        </p:txBody>
      </p:sp>
      <p:sp>
        <p:nvSpPr>
          <p:cNvPr id="3" name="Content Placeholder 2"/>
          <p:cNvSpPr>
            <a:spLocks noGrp="1"/>
          </p:cNvSpPr>
          <p:nvPr>
            <p:ph idx="1"/>
          </p:nvPr>
        </p:nvSpPr>
        <p:spPr/>
        <p:txBody>
          <a:bodyPr/>
          <a:lstStyle/>
          <a:p>
            <a:pPr marL="0" indent="0">
              <a:buNone/>
            </a:pPr>
            <a:r>
              <a:rPr lang="en-US" b="1" dirty="0"/>
              <a:t>Matthew 19:4–6 (ESV) — 4</a:t>
            </a:r>
            <a:r>
              <a:rPr lang="en-US" dirty="0"/>
              <a:t> He answered, “Have you not read that he who created them from the beginning made them male and female, </a:t>
            </a:r>
            <a:r>
              <a:rPr lang="en-US" b="1" dirty="0"/>
              <a:t>5</a:t>
            </a:r>
            <a:r>
              <a:rPr lang="en-US" dirty="0"/>
              <a:t> and said, ‘Therefore a man shall leave his father and his mother and hold fast to his wife, and the two shall become one flesh’? </a:t>
            </a:r>
            <a:r>
              <a:rPr lang="en-US" b="1" dirty="0"/>
              <a:t>6</a:t>
            </a:r>
            <a:r>
              <a:rPr lang="en-US" dirty="0"/>
              <a:t> So they are no longer two but one flesh. What therefore God has joined together, let not man separate.” </a:t>
            </a:r>
          </a:p>
        </p:txBody>
      </p:sp>
    </p:spTree>
    <p:extLst>
      <p:ext uri="{BB962C8B-B14F-4D97-AF65-F5344CB8AC3E}">
        <p14:creationId xmlns:p14="http://schemas.microsoft.com/office/powerpoint/2010/main" val="409825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of God’s Plan for Marriage</a:t>
            </a:r>
            <a:endParaRPr lang="en-US" dirty="0"/>
          </a:p>
        </p:txBody>
      </p:sp>
      <p:sp>
        <p:nvSpPr>
          <p:cNvPr id="3" name="Content Placeholder 2"/>
          <p:cNvSpPr>
            <a:spLocks noGrp="1"/>
          </p:cNvSpPr>
          <p:nvPr>
            <p:ph idx="1"/>
          </p:nvPr>
        </p:nvSpPr>
        <p:spPr/>
        <p:txBody>
          <a:bodyPr/>
          <a:lstStyle/>
          <a:p>
            <a:r>
              <a:rPr lang="en-US" dirty="0" smtClean="0"/>
              <a:t>A comprehensive, permanent, exclusive union of sexually complementary human beings</a:t>
            </a:r>
          </a:p>
          <a:p>
            <a:endParaRPr lang="en-US" dirty="0" smtClean="0"/>
          </a:p>
          <a:p>
            <a:endParaRPr lang="en-US" dirty="0"/>
          </a:p>
        </p:txBody>
      </p:sp>
    </p:spTree>
    <p:extLst>
      <p:ext uri="{BB962C8B-B14F-4D97-AF65-F5344CB8AC3E}">
        <p14:creationId xmlns:p14="http://schemas.microsoft.com/office/powerpoint/2010/main" val="66721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of God’s Plan for Marriage</a:t>
            </a:r>
            <a:endParaRPr lang="en-US" dirty="0"/>
          </a:p>
        </p:txBody>
      </p:sp>
      <p:sp>
        <p:nvSpPr>
          <p:cNvPr id="3" name="Content Placeholder 2"/>
          <p:cNvSpPr>
            <a:spLocks noGrp="1"/>
          </p:cNvSpPr>
          <p:nvPr>
            <p:ph idx="1"/>
          </p:nvPr>
        </p:nvSpPr>
        <p:spPr/>
        <p:txBody>
          <a:bodyPr/>
          <a:lstStyle/>
          <a:p>
            <a:r>
              <a:rPr lang="en-US" dirty="0" smtClean="0"/>
              <a:t>A comprehensive, permanent, exclusive union of sexually complementary human beings</a:t>
            </a:r>
          </a:p>
          <a:p>
            <a:pPr lvl="1"/>
            <a:r>
              <a:rPr lang="en-US" dirty="0" smtClean="0"/>
              <a:t>Comprehensive – “one flesh” – emotional, social, physical and spiritual union; that in principle can create new life (i.e. children)</a:t>
            </a:r>
          </a:p>
          <a:p>
            <a:pPr lvl="1"/>
            <a:r>
              <a:rPr lang="en-US" dirty="0" smtClean="0"/>
              <a:t>Permanent – “let not man separate”</a:t>
            </a:r>
          </a:p>
          <a:p>
            <a:pPr lvl="1"/>
            <a:r>
              <a:rPr lang="en-US" dirty="0" smtClean="0"/>
              <a:t>Exclusive – “if she marries another she will be called an adulteress” (Rom. 7:3)</a:t>
            </a:r>
          </a:p>
          <a:p>
            <a:endParaRPr lang="en-US" dirty="0"/>
          </a:p>
        </p:txBody>
      </p:sp>
    </p:spTree>
    <p:extLst>
      <p:ext uri="{BB962C8B-B14F-4D97-AF65-F5344CB8AC3E}">
        <p14:creationId xmlns:p14="http://schemas.microsoft.com/office/powerpoint/2010/main" val="1071961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of God’s Plan for Marriage</a:t>
            </a:r>
            <a:endParaRPr lang="en-US" dirty="0"/>
          </a:p>
        </p:txBody>
      </p:sp>
      <p:sp>
        <p:nvSpPr>
          <p:cNvPr id="3" name="Content Placeholder 2"/>
          <p:cNvSpPr>
            <a:spLocks noGrp="1"/>
          </p:cNvSpPr>
          <p:nvPr>
            <p:ph idx="1"/>
          </p:nvPr>
        </p:nvSpPr>
        <p:spPr/>
        <p:txBody>
          <a:bodyPr/>
          <a:lstStyle/>
          <a:p>
            <a:r>
              <a:rPr lang="en-US" dirty="0" smtClean="0"/>
              <a:t>A comprehensive, permanent, exclusive union of sexually complementary human beings</a:t>
            </a:r>
          </a:p>
          <a:p>
            <a:r>
              <a:rPr lang="en-US" dirty="0" smtClean="0"/>
              <a:t>It is rooted in our nature as human beings</a:t>
            </a:r>
          </a:p>
          <a:p>
            <a:endParaRPr lang="en-US" dirty="0"/>
          </a:p>
        </p:txBody>
      </p:sp>
    </p:spTree>
    <p:extLst>
      <p:ext uri="{BB962C8B-B14F-4D97-AF65-F5344CB8AC3E}">
        <p14:creationId xmlns:p14="http://schemas.microsoft.com/office/powerpoint/2010/main" val="107196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Marriage is Rooted in the Nature of Human Beings</a:t>
            </a:r>
            <a:endParaRPr lang="en-US" dirty="0"/>
          </a:p>
        </p:txBody>
      </p:sp>
      <p:sp>
        <p:nvSpPr>
          <p:cNvPr id="3" name="Content Placeholder 2"/>
          <p:cNvSpPr>
            <a:spLocks noGrp="1"/>
          </p:cNvSpPr>
          <p:nvPr>
            <p:ph idx="1"/>
          </p:nvPr>
        </p:nvSpPr>
        <p:spPr/>
        <p:txBody>
          <a:bodyPr>
            <a:normAutofit lnSpcReduction="10000"/>
          </a:bodyPr>
          <a:lstStyle/>
          <a:p>
            <a:r>
              <a:rPr lang="en-US" dirty="0" smtClean="0"/>
              <a:t>Two of the most powerful human desires are for sexual satisfaction and for children</a:t>
            </a:r>
          </a:p>
          <a:p>
            <a:r>
              <a:rPr lang="en-US" dirty="0" smtClean="0"/>
              <a:t>Both of these desires are fulfilled in a single act</a:t>
            </a:r>
          </a:p>
          <a:p>
            <a:r>
              <a:rPr lang="en-US" dirty="0" smtClean="0"/>
              <a:t>That act requires one man and one woman</a:t>
            </a:r>
          </a:p>
          <a:p>
            <a:r>
              <a:rPr lang="en-US" dirty="0" smtClean="0"/>
              <a:t>It naturally results in children that are highly dependent on others, requiring many years of care and supervision to become mature, healthy, fulfilled human beings</a:t>
            </a:r>
          </a:p>
          <a:p>
            <a:endParaRPr lang="en-US" dirty="0" smtClean="0"/>
          </a:p>
          <a:p>
            <a:endParaRPr lang="en-US" dirty="0"/>
          </a:p>
        </p:txBody>
      </p:sp>
    </p:spTree>
    <p:extLst>
      <p:ext uri="{BB962C8B-B14F-4D97-AF65-F5344CB8AC3E}">
        <p14:creationId xmlns:p14="http://schemas.microsoft.com/office/powerpoint/2010/main" val="3705572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Marriage is Rooted in the Nature of Human Beings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The continuation of humanity depends on new human life being generated.</a:t>
            </a:r>
          </a:p>
          <a:p>
            <a:r>
              <a:rPr lang="en-US" dirty="0" smtClean="0"/>
              <a:t>The health of society depends on those children being raised in a healthy, nurturing environment.</a:t>
            </a:r>
          </a:p>
          <a:p>
            <a:r>
              <a:rPr lang="en-US" dirty="0" smtClean="0"/>
              <a:t>Those best equipped to raise children are those who are most closely related to them.</a:t>
            </a:r>
          </a:p>
          <a:p>
            <a:endParaRPr lang="en-US" dirty="0" smtClean="0"/>
          </a:p>
          <a:p>
            <a:endParaRPr lang="en-US" dirty="0"/>
          </a:p>
        </p:txBody>
      </p:sp>
    </p:spTree>
    <p:extLst>
      <p:ext uri="{BB962C8B-B14F-4D97-AF65-F5344CB8AC3E}">
        <p14:creationId xmlns:p14="http://schemas.microsoft.com/office/powerpoint/2010/main" val="588995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1820</TotalTime>
  <Words>3380</Words>
  <Application>Microsoft Office PowerPoint</Application>
  <PresentationFormat>On-screen Show (4:3)</PresentationFormat>
  <Paragraphs>226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Redefining Marriage</vt:lpstr>
      <vt:lpstr>What is Marriage?</vt:lpstr>
      <vt:lpstr>God’s Plan for Marriage</vt:lpstr>
      <vt:lpstr>Jesus’ Affirmation of Marriage</vt:lpstr>
      <vt:lpstr>Key Elements of God’s Plan for Marriage</vt:lpstr>
      <vt:lpstr>Key Elements of God’s Plan for Marriage</vt:lpstr>
      <vt:lpstr>Key Elements of God’s Plan for Marriage</vt:lpstr>
      <vt:lpstr>Marriage is Rooted in the Nature of Human Beings</vt:lpstr>
      <vt:lpstr>Marriage is Rooted in the Nature of Human Beings</vt:lpstr>
      <vt:lpstr>Marriage is Rooted in the Nature of Human Beings</vt:lpstr>
      <vt:lpstr>Genesis 1:28 (ESV) </vt:lpstr>
      <vt:lpstr>1 Corinthians 7:2–4 (ESV) </vt:lpstr>
      <vt:lpstr>Key Elements of God’s Plan for Marriage</vt:lpstr>
      <vt:lpstr>Civil Society Needs Traditional Marriages to Create and Raise Citizens</vt:lpstr>
      <vt:lpstr>Key Elements of God’s Plan for Marriage</vt:lpstr>
      <vt:lpstr>Hebrews 13:4 (ESV) </vt:lpstr>
      <vt:lpstr>Effects of Redefining Marriage</vt:lpstr>
      <vt:lpstr>“NY Times” Style Column Profiles a Marriage with Unusual Beginnings</vt:lpstr>
      <vt:lpstr>Effects of Redefining Marriage</vt:lpstr>
      <vt:lpstr>German Ethics Council</vt:lpstr>
      <vt:lpstr>Effects of Redefining Marriage</vt:lpstr>
      <vt:lpstr>Effects of Redefining Marriage</vt:lpstr>
      <vt:lpstr>Matthew 22:30 (ESV) </vt:lpstr>
      <vt:lpstr>Effects of Redefining Marriage</vt:lpstr>
      <vt:lpstr>Driving Christians to the Margins of Society</vt:lpstr>
      <vt:lpstr>San Antonio Non-Discrimination Ordinance</vt:lpstr>
      <vt:lpstr>Brendan Eich</vt:lpstr>
      <vt:lpstr>Baker in Colorado</vt:lpstr>
      <vt:lpstr>Judge Rules Christian Photographer MUST Photograph Gay “Weddings”</vt:lpstr>
      <vt:lpstr>T-Shirt Company in Kentucky MUST Print Gay Pride T-Shirts</vt:lpstr>
      <vt:lpstr>Effects of Redefining Marriage</vt:lpstr>
      <vt:lpstr>Effects of Redefining Marriage</vt:lpstr>
      <vt:lpstr>The Last Time we Redefined Marriage</vt:lpstr>
      <vt:lpstr>The Results of Redefining Marriage</vt:lpstr>
      <vt:lpstr>Two Views of Marriage</vt:lpstr>
      <vt:lpstr>Psalm 127 (ESV)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Redefining Marriage</dc:title>
  <dc:creator>Brent</dc:creator>
  <cp:lastModifiedBy>Brent Paschall</cp:lastModifiedBy>
  <cp:revision>37</cp:revision>
  <cp:lastPrinted>2015-09-24T02:34:06Z</cp:lastPrinted>
  <dcterms:created xsi:type="dcterms:W3CDTF">2014-10-11T20:40:42Z</dcterms:created>
  <dcterms:modified xsi:type="dcterms:W3CDTF">2015-09-25T20:33:53Z</dcterms:modified>
</cp:coreProperties>
</file>